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7" r:id="rId2"/>
    <p:sldId id="282" r:id="rId3"/>
    <p:sldId id="283" r:id="rId4"/>
    <p:sldId id="284" r:id="rId5"/>
    <p:sldId id="285" r:id="rId6"/>
  </p:sldIdLst>
  <p:sldSz cx="7556500" cy="10693400"/>
  <p:notesSz cx="6735763" cy="9866313"/>
  <p:defaultTextStyle>
    <a:defPPr>
      <a:defRPr lang="ja-JP"/>
    </a:defPPr>
    <a:lvl1pPr marL="0" algn="l" defTabSz="995416" rtl="0" eaLnBrk="1" latinLnBrk="0" hangingPunct="1">
      <a:defRPr kumimoji="1" sz="2000" kern="1200">
        <a:solidFill>
          <a:schemeClr val="tx1"/>
        </a:solidFill>
        <a:latin typeface="+mn-lt"/>
        <a:ea typeface="+mn-ea"/>
        <a:cs typeface="+mn-cs"/>
      </a:defRPr>
    </a:lvl1pPr>
    <a:lvl2pPr marL="497708" algn="l" defTabSz="995416" rtl="0" eaLnBrk="1" latinLnBrk="0" hangingPunct="1">
      <a:defRPr kumimoji="1" sz="2000" kern="1200">
        <a:solidFill>
          <a:schemeClr val="tx1"/>
        </a:solidFill>
        <a:latin typeface="+mn-lt"/>
        <a:ea typeface="+mn-ea"/>
        <a:cs typeface="+mn-cs"/>
      </a:defRPr>
    </a:lvl2pPr>
    <a:lvl3pPr marL="995416" algn="l" defTabSz="995416" rtl="0" eaLnBrk="1" latinLnBrk="0" hangingPunct="1">
      <a:defRPr kumimoji="1" sz="2000" kern="1200">
        <a:solidFill>
          <a:schemeClr val="tx1"/>
        </a:solidFill>
        <a:latin typeface="+mn-lt"/>
        <a:ea typeface="+mn-ea"/>
        <a:cs typeface="+mn-cs"/>
      </a:defRPr>
    </a:lvl3pPr>
    <a:lvl4pPr marL="1493124" algn="l" defTabSz="995416" rtl="0" eaLnBrk="1" latinLnBrk="0" hangingPunct="1">
      <a:defRPr kumimoji="1" sz="2000" kern="1200">
        <a:solidFill>
          <a:schemeClr val="tx1"/>
        </a:solidFill>
        <a:latin typeface="+mn-lt"/>
        <a:ea typeface="+mn-ea"/>
        <a:cs typeface="+mn-cs"/>
      </a:defRPr>
    </a:lvl4pPr>
    <a:lvl5pPr marL="1990832" algn="l" defTabSz="995416" rtl="0" eaLnBrk="1" latinLnBrk="0" hangingPunct="1">
      <a:defRPr kumimoji="1" sz="2000" kern="1200">
        <a:solidFill>
          <a:schemeClr val="tx1"/>
        </a:solidFill>
        <a:latin typeface="+mn-lt"/>
        <a:ea typeface="+mn-ea"/>
        <a:cs typeface="+mn-cs"/>
      </a:defRPr>
    </a:lvl5pPr>
    <a:lvl6pPr marL="2488540" algn="l" defTabSz="995416" rtl="0" eaLnBrk="1" latinLnBrk="0" hangingPunct="1">
      <a:defRPr kumimoji="1" sz="2000" kern="1200">
        <a:solidFill>
          <a:schemeClr val="tx1"/>
        </a:solidFill>
        <a:latin typeface="+mn-lt"/>
        <a:ea typeface="+mn-ea"/>
        <a:cs typeface="+mn-cs"/>
      </a:defRPr>
    </a:lvl6pPr>
    <a:lvl7pPr marL="2986248" algn="l" defTabSz="995416" rtl="0" eaLnBrk="1" latinLnBrk="0" hangingPunct="1">
      <a:defRPr kumimoji="1" sz="2000" kern="1200">
        <a:solidFill>
          <a:schemeClr val="tx1"/>
        </a:solidFill>
        <a:latin typeface="+mn-lt"/>
        <a:ea typeface="+mn-ea"/>
        <a:cs typeface="+mn-cs"/>
      </a:defRPr>
    </a:lvl7pPr>
    <a:lvl8pPr marL="3483955" algn="l" defTabSz="995416" rtl="0" eaLnBrk="1" latinLnBrk="0" hangingPunct="1">
      <a:defRPr kumimoji="1" sz="2000" kern="1200">
        <a:solidFill>
          <a:schemeClr val="tx1"/>
        </a:solidFill>
        <a:latin typeface="+mn-lt"/>
        <a:ea typeface="+mn-ea"/>
        <a:cs typeface="+mn-cs"/>
      </a:defRPr>
    </a:lvl8pPr>
    <a:lvl9pPr marL="3981663" algn="l" defTabSz="995416"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D6E71"/>
    <a:srgbClr val="E8E7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65" autoAdjust="0"/>
  </p:normalViewPr>
  <p:slideViewPr>
    <p:cSldViewPr>
      <p:cViewPr>
        <p:scale>
          <a:sx n="90" d="100"/>
          <a:sy n="90" d="100"/>
        </p:scale>
        <p:origin x="1685" y="53"/>
      </p:cViewPr>
      <p:guideLst>
        <p:guide orient="horz" pos="3368"/>
        <p:guide pos="2380"/>
      </p:guideLst>
    </p:cSldViewPr>
  </p:slideViewPr>
  <p:notesTextViewPr>
    <p:cViewPr>
      <p:scale>
        <a:sx n="1" d="1"/>
        <a:sy n="1" d="1"/>
      </p:scale>
      <p:origin x="0" y="0"/>
    </p:cViewPr>
  </p:notesTextViewPr>
  <p:notesViewPr>
    <p:cSldViewPr>
      <p:cViewPr varScale="1">
        <p:scale>
          <a:sx n="55" d="100"/>
          <a:sy n="55" d="100"/>
        </p:scale>
        <p:origin x="-2904" y="-96"/>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0" cy="493315"/>
          </a:xfrm>
          <a:prstGeom prst="rect">
            <a:avLst/>
          </a:prstGeom>
        </p:spPr>
        <p:txBody>
          <a:bodyPr vert="horz" lIns="91403" tIns="45702" rIns="91403" bIns="4570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4" y="1"/>
            <a:ext cx="2918830" cy="493315"/>
          </a:xfrm>
          <a:prstGeom prst="rect">
            <a:avLst/>
          </a:prstGeom>
        </p:spPr>
        <p:txBody>
          <a:bodyPr vert="horz" lIns="91403" tIns="45702" rIns="91403" bIns="45702" rtlCol="0"/>
          <a:lstStyle>
            <a:lvl1pPr algn="r">
              <a:defRPr sz="1200"/>
            </a:lvl1pPr>
          </a:lstStyle>
          <a:p>
            <a:fld id="{208449A6-1AEE-4418-BE4F-63546894427B}" type="datetimeFigureOut">
              <a:rPr kumimoji="1" lang="ja-JP" altLang="en-US" smtClean="0"/>
              <a:t>2021/3/18</a:t>
            </a:fld>
            <a:endParaRPr kumimoji="1" lang="ja-JP" altLang="en-US"/>
          </a:p>
        </p:txBody>
      </p:sp>
      <p:sp>
        <p:nvSpPr>
          <p:cNvPr id="4" name="フッター プレースホルダー 3"/>
          <p:cNvSpPr>
            <a:spLocks noGrp="1"/>
          </p:cNvSpPr>
          <p:nvPr>
            <p:ph type="ftr" sz="quarter" idx="2"/>
          </p:nvPr>
        </p:nvSpPr>
        <p:spPr>
          <a:xfrm>
            <a:off x="0" y="9371285"/>
            <a:ext cx="2918830" cy="493315"/>
          </a:xfrm>
          <a:prstGeom prst="rect">
            <a:avLst/>
          </a:prstGeom>
        </p:spPr>
        <p:txBody>
          <a:bodyPr vert="horz" lIns="91403" tIns="45702" rIns="91403" bIns="4570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4" y="9371285"/>
            <a:ext cx="2918830" cy="493315"/>
          </a:xfrm>
          <a:prstGeom prst="rect">
            <a:avLst/>
          </a:prstGeom>
        </p:spPr>
        <p:txBody>
          <a:bodyPr vert="horz" lIns="91403" tIns="45702" rIns="91403" bIns="45702" rtlCol="0" anchor="b"/>
          <a:lstStyle>
            <a:lvl1pPr algn="r">
              <a:defRPr sz="1200"/>
            </a:lvl1pPr>
          </a:lstStyle>
          <a:p>
            <a:fld id="{420DB1C0-56A4-419E-80E9-9A4794BCDF9E}" type="slidenum">
              <a:rPr kumimoji="1" lang="ja-JP" altLang="en-US" smtClean="0"/>
              <a:t>‹#›</a:t>
            </a:fld>
            <a:endParaRPr kumimoji="1" lang="ja-JP" altLang="en-US"/>
          </a:p>
        </p:txBody>
      </p:sp>
    </p:spTree>
    <p:extLst>
      <p:ext uri="{BB962C8B-B14F-4D97-AF65-F5344CB8AC3E}">
        <p14:creationId xmlns:p14="http://schemas.microsoft.com/office/powerpoint/2010/main" val="31224699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9624" cy="493395"/>
          </a:xfrm>
          <a:prstGeom prst="rect">
            <a:avLst/>
          </a:prstGeom>
        </p:spPr>
        <p:txBody>
          <a:bodyPr vert="horz" lIns="91403" tIns="45702" rIns="91403" bIns="4570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6140" y="1"/>
            <a:ext cx="2918037" cy="493395"/>
          </a:xfrm>
          <a:prstGeom prst="rect">
            <a:avLst/>
          </a:prstGeom>
        </p:spPr>
        <p:txBody>
          <a:bodyPr vert="horz" lIns="91403" tIns="45702" rIns="91403" bIns="45702" rtlCol="0"/>
          <a:lstStyle>
            <a:lvl1pPr algn="r">
              <a:defRPr sz="1200"/>
            </a:lvl1pPr>
          </a:lstStyle>
          <a:p>
            <a:fld id="{17433301-2191-4A11-9A52-B28FCFB480EB}" type="datetimeFigureOut">
              <a:rPr kumimoji="1" lang="ja-JP" altLang="en-US" smtClean="0"/>
              <a:t>2021/3/18</a:t>
            </a:fld>
            <a:endParaRPr kumimoji="1" lang="ja-JP" altLang="en-US"/>
          </a:p>
        </p:txBody>
      </p:sp>
      <p:sp>
        <p:nvSpPr>
          <p:cNvPr id="4" name="スライド イメージ プレースホルダー 3"/>
          <p:cNvSpPr>
            <a:spLocks noGrp="1" noRot="1" noChangeAspect="1"/>
          </p:cNvSpPr>
          <p:nvPr>
            <p:ph type="sldImg" idx="2"/>
          </p:nvPr>
        </p:nvSpPr>
        <p:spPr>
          <a:xfrm>
            <a:off x="2060575" y="739775"/>
            <a:ext cx="2616200" cy="3700463"/>
          </a:xfrm>
          <a:prstGeom prst="rect">
            <a:avLst/>
          </a:prstGeom>
          <a:noFill/>
          <a:ln w="12700">
            <a:solidFill>
              <a:prstClr val="black"/>
            </a:solidFill>
          </a:ln>
        </p:spPr>
        <p:txBody>
          <a:bodyPr vert="horz" lIns="91403" tIns="45702" rIns="91403" bIns="45702" rtlCol="0" anchor="ctr"/>
          <a:lstStyle/>
          <a:p>
            <a:endParaRPr lang="ja-JP" altLang="en-US"/>
          </a:p>
        </p:txBody>
      </p:sp>
      <p:sp>
        <p:nvSpPr>
          <p:cNvPr id="5" name="ノート プレースホルダー 4"/>
          <p:cNvSpPr>
            <a:spLocks noGrp="1"/>
          </p:cNvSpPr>
          <p:nvPr>
            <p:ph type="body" sz="quarter" idx="3"/>
          </p:nvPr>
        </p:nvSpPr>
        <p:spPr>
          <a:xfrm>
            <a:off x="674370" y="4686459"/>
            <a:ext cx="5388610" cy="4440555"/>
          </a:xfrm>
          <a:prstGeom prst="rect">
            <a:avLst/>
          </a:prstGeom>
        </p:spPr>
        <p:txBody>
          <a:bodyPr vert="horz" lIns="91403" tIns="45702" rIns="91403" bIns="4570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332"/>
            <a:ext cx="2919624" cy="493394"/>
          </a:xfrm>
          <a:prstGeom prst="rect">
            <a:avLst/>
          </a:prstGeom>
        </p:spPr>
        <p:txBody>
          <a:bodyPr vert="horz" lIns="91403" tIns="45702" rIns="91403" bIns="4570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6140" y="9371332"/>
            <a:ext cx="2918037" cy="493394"/>
          </a:xfrm>
          <a:prstGeom prst="rect">
            <a:avLst/>
          </a:prstGeom>
        </p:spPr>
        <p:txBody>
          <a:bodyPr vert="horz" lIns="91403" tIns="45702" rIns="91403" bIns="45702" rtlCol="0" anchor="b"/>
          <a:lstStyle>
            <a:lvl1pPr algn="r">
              <a:defRPr sz="1200"/>
            </a:lvl1pPr>
          </a:lstStyle>
          <a:p>
            <a:fld id="{54B81276-88E0-4764-B79C-8FCE785BECBD}" type="slidenum">
              <a:rPr kumimoji="1" lang="ja-JP" altLang="en-US" smtClean="0"/>
              <a:t>‹#›</a:t>
            </a:fld>
            <a:endParaRPr kumimoji="1" lang="ja-JP" altLang="en-US"/>
          </a:p>
        </p:txBody>
      </p:sp>
    </p:spTree>
    <p:extLst>
      <p:ext uri="{BB962C8B-B14F-4D97-AF65-F5344CB8AC3E}">
        <p14:creationId xmlns:p14="http://schemas.microsoft.com/office/powerpoint/2010/main" val="41658740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B81276-88E0-4764-B79C-8FCE785BECBD}" type="slidenum">
              <a:rPr kumimoji="1" lang="ja-JP" altLang="en-US" smtClean="0"/>
              <a:t>1</a:t>
            </a:fld>
            <a:endParaRPr kumimoji="1" lang="ja-JP" altLang="en-US"/>
          </a:p>
        </p:txBody>
      </p:sp>
    </p:spTree>
    <p:extLst>
      <p:ext uri="{BB962C8B-B14F-4D97-AF65-F5344CB8AC3E}">
        <p14:creationId xmlns:p14="http://schemas.microsoft.com/office/powerpoint/2010/main" val="960418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B81276-88E0-4764-B79C-8FCE785BECBD}" type="slidenum">
              <a:rPr kumimoji="1" lang="ja-JP" altLang="en-US" smtClean="0"/>
              <a:t>2</a:t>
            </a:fld>
            <a:endParaRPr kumimoji="1" lang="ja-JP" altLang="en-US"/>
          </a:p>
        </p:txBody>
      </p:sp>
    </p:spTree>
    <p:extLst>
      <p:ext uri="{BB962C8B-B14F-4D97-AF65-F5344CB8AC3E}">
        <p14:creationId xmlns:p14="http://schemas.microsoft.com/office/powerpoint/2010/main" val="960418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B81276-88E0-4764-B79C-8FCE785BECBD}" type="slidenum">
              <a:rPr kumimoji="1" lang="ja-JP" altLang="en-US" smtClean="0"/>
              <a:t>3</a:t>
            </a:fld>
            <a:endParaRPr kumimoji="1" lang="ja-JP" altLang="en-US"/>
          </a:p>
        </p:txBody>
      </p:sp>
    </p:spTree>
    <p:extLst>
      <p:ext uri="{BB962C8B-B14F-4D97-AF65-F5344CB8AC3E}">
        <p14:creationId xmlns:p14="http://schemas.microsoft.com/office/powerpoint/2010/main" val="2950900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B81276-88E0-4764-B79C-8FCE785BECBD}" type="slidenum">
              <a:rPr kumimoji="1" lang="ja-JP" altLang="en-US" smtClean="0"/>
              <a:t>4</a:t>
            </a:fld>
            <a:endParaRPr kumimoji="1" lang="ja-JP" altLang="en-US"/>
          </a:p>
        </p:txBody>
      </p:sp>
    </p:spTree>
    <p:extLst>
      <p:ext uri="{BB962C8B-B14F-4D97-AF65-F5344CB8AC3E}">
        <p14:creationId xmlns:p14="http://schemas.microsoft.com/office/powerpoint/2010/main" val="4032172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738" y="3321888"/>
            <a:ext cx="6423025"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3475" y="6059594"/>
            <a:ext cx="5289550" cy="2732757"/>
          </a:xfrm>
        </p:spPr>
        <p:txBody>
          <a:bodyPr/>
          <a:lstStyle>
            <a:lvl1pPr marL="0" indent="0" algn="ctr">
              <a:buNone/>
              <a:defRPr>
                <a:solidFill>
                  <a:schemeClr val="tx1">
                    <a:tint val="75000"/>
                  </a:schemeClr>
                </a:solidFill>
              </a:defRPr>
            </a:lvl1pPr>
            <a:lvl2pPr marL="497708" indent="0" algn="ctr">
              <a:buNone/>
              <a:defRPr>
                <a:solidFill>
                  <a:schemeClr val="tx1">
                    <a:tint val="75000"/>
                  </a:schemeClr>
                </a:solidFill>
              </a:defRPr>
            </a:lvl2pPr>
            <a:lvl3pPr marL="995416" indent="0" algn="ctr">
              <a:buNone/>
              <a:defRPr>
                <a:solidFill>
                  <a:schemeClr val="tx1">
                    <a:tint val="75000"/>
                  </a:schemeClr>
                </a:solidFill>
              </a:defRPr>
            </a:lvl3pPr>
            <a:lvl4pPr marL="1493124" indent="0" algn="ctr">
              <a:buNone/>
              <a:defRPr>
                <a:solidFill>
                  <a:schemeClr val="tx1">
                    <a:tint val="75000"/>
                  </a:schemeClr>
                </a:solidFill>
              </a:defRPr>
            </a:lvl4pPr>
            <a:lvl5pPr marL="1990832" indent="0" algn="ctr">
              <a:buNone/>
              <a:defRPr>
                <a:solidFill>
                  <a:schemeClr val="tx1">
                    <a:tint val="75000"/>
                  </a:schemeClr>
                </a:solidFill>
              </a:defRPr>
            </a:lvl5pPr>
            <a:lvl6pPr marL="2488540" indent="0" algn="ctr">
              <a:buNone/>
              <a:defRPr>
                <a:solidFill>
                  <a:schemeClr val="tx1">
                    <a:tint val="75000"/>
                  </a:schemeClr>
                </a:solidFill>
              </a:defRPr>
            </a:lvl6pPr>
            <a:lvl7pPr marL="2986248" indent="0" algn="ctr">
              <a:buNone/>
              <a:defRPr>
                <a:solidFill>
                  <a:schemeClr val="tx1">
                    <a:tint val="75000"/>
                  </a:schemeClr>
                </a:solidFill>
              </a:defRPr>
            </a:lvl7pPr>
            <a:lvl8pPr marL="3483955" indent="0" algn="ctr">
              <a:buNone/>
              <a:defRPr>
                <a:solidFill>
                  <a:schemeClr val="tx1">
                    <a:tint val="75000"/>
                  </a:schemeClr>
                </a:solidFill>
              </a:defRPr>
            </a:lvl8pPr>
            <a:lvl9pPr marL="398166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014752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991244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78462" y="428233"/>
            <a:ext cx="1700213" cy="9124044"/>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77825" y="428233"/>
            <a:ext cx="4974696" cy="9124044"/>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556041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3972838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6912" y="6871500"/>
            <a:ext cx="6423025" cy="2123828"/>
          </a:xfrm>
        </p:spPr>
        <p:txBody>
          <a:bodyPr anchor="t"/>
          <a:lstStyle>
            <a:lvl1pPr algn="l">
              <a:defRPr sz="44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6912" y="4532321"/>
            <a:ext cx="6423025" cy="2339180"/>
          </a:xfrm>
        </p:spPr>
        <p:txBody>
          <a:bodyPr anchor="b"/>
          <a:lstStyle>
            <a:lvl1pPr marL="0" indent="0">
              <a:buNone/>
              <a:defRPr sz="2200">
                <a:solidFill>
                  <a:schemeClr val="tx1">
                    <a:tint val="75000"/>
                  </a:schemeClr>
                </a:solidFill>
              </a:defRPr>
            </a:lvl1pPr>
            <a:lvl2pPr marL="497708" indent="0">
              <a:buNone/>
              <a:defRPr sz="2000">
                <a:solidFill>
                  <a:schemeClr val="tx1">
                    <a:tint val="75000"/>
                  </a:schemeClr>
                </a:solidFill>
              </a:defRPr>
            </a:lvl2pPr>
            <a:lvl3pPr marL="995416" indent="0">
              <a:buNone/>
              <a:defRPr sz="1700">
                <a:solidFill>
                  <a:schemeClr val="tx1">
                    <a:tint val="75000"/>
                  </a:schemeClr>
                </a:solidFill>
              </a:defRPr>
            </a:lvl3pPr>
            <a:lvl4pPr marL="1493124" indent="0">
              <a:buNone/>
              <a:defRPr sz="1500">
                <a:solidFill>
                  <a:schemeClr val="tx1">
                    <a:tint val="75000"/>
                  </a:schemeClr>
                </a:solidFill>
              </a:defRPr>
            </a:lvl4pPr>
            <a:lvl5pPr marL="1990832" indent="0">
              <a:buNone/>
              <a:defRPr sz="1500">
                <a:solidFill>
                  <a:schemeClr val="tx1">
                    <a:tint val="75000"/>
                  </a:schemeClr>
                </a:solidFill>
              </a:defRPr>
            </a:lvl5pPr>
            <a:lvl6pPr marL="2488540" indent="0">
              <a:buNone/>
              <a:defRPr sz="1500">
                <a:solidFill>
                  <a:schemeClr val="tx1">
                    <a:tint val="75000"/>
                  </a:schemeClr>
                </a:solidFill>
              </a:defRPr>
            </a:lvl6pPr>
            <a:lvl7pPr marL="2986248" indent="0">
              <a:buNone/>
              <a:defRPr sz="1500">
                <a:solidFill>
                  <a:schemeClr val="tx1">
                    <a:tint val="75000"/>
                  </a:schemeClr>
                </a:solidFill>
              </a:defRPr>
            </a:lvl7pPr>
            <a:lvl8pPr marL="3483955" indent="0">
              <a:buNone/>
              <a:defRPr sz="1500">
                <a:solidFill>
                  <a:schemeClr val="tx1">
                    <a:tint val="75000"/>
                  </a:schemeClr>
                </a:solidFill>
              </a:defRPr>
            </a:lvl8pPr>
            <a:lvl9pPr marL="3981663"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923059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77825" y="2495129"/>
            <a:ext cx="3337454" cy="7057150"/>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841221" y="2495129"/>
            <a:ext cx="3337454" cy="7057150"/>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786730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7826" y="2393639"/>
            <a:ext cx="3338766" cy="997555"/>
          </a:xfrm>
        </p:spPr>
        <p:txBody>
          <a:bodyPr anchor="b"/>
          <a:lstStyle>
            <a:lvl1pPr marL="0" indent="0">
              <a:buNone/>
              <a:defRPr sz="2600" b="1"/>
            </a:lvl1pPr>
            <a:lvl2pPr marL="497708" indent="0">
              <a:buNone/>
              <a:defRPr sz="2200" b="1"/>
            </a:lvl2pPr>
            <a:lvl3pPr marL="995416" indent="0">
              <a:buNone/>
              <a:defRPr sz="2000" b="1"/>
            </a:lvl3pPr>
            <a:lvl4pPr marL="1493124" indent="0">
              <a:buNone/>
              <a:defRPr sz="1700" b="1"/>
            </a:lvl4pPr>
            <a:lvl5pPr marL="1990832" indent="0">
              <a:buNone/>
              <a:defRPr sz="1700" b="1"/>
            </a:lvl5pPr>
            <a:lvl6pPr marL="2488540" indent="0">
              <a:buNone/>
              <a:defRPr sz="1700" b="1"/>
            </a:lvl6pPr>
            <a:lvl7pPr marL="2986248" indent="0">
              <a:buNone/>
              <a:defRPr sz="1700" b="1"/>
            </a:lvl7pPr>
            <a:lvl8pPr marL="3483955" indent="0">
              <a:buNone/>
              <a:defRPr sz="1700" b="1"/>
            </a:lvl8pPr>
            <a:lvl9pPr marL="3981663" indent="0">
              <a:buNone/>
              <a:defRPr sz="17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7826" y="3391194"/>
            <a:ext cx="3338766"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38599" y="2393639"/>
            <a:ext cx="3340078" cy="997555"/>
          </a:xfrm>
        </p:spPr>
        <p:txBody>
          <a:bodyPr anchor="b"/>
          <a:lstStyle>
            <a:lvl1pPr marL="0" indent="0">
              <a:buNone/>
              <a:defRPr sz="2600" b="1"/>
            </a:lvl1pPr>
            <a:lvl2pPr marL="497708" indent="0">
              <a:buNone/>
              <a:defRPr sz="2200" b="1"/>
            </a:lvl2pPr>
            <a:lvl3pPr marL="995416" indent="0">
              <a:buNone/>
              <a:defRPr sz="2000" b="1"/>
            </a:lvl3pPr>
            <a:lvl4pPr marL="1493124" indent="0">
              <a:buNone/>
              <a:defRPr sz="1700" b="1"/>
            </a:lvl4pPr>
            <a:lvl5pPr marL="1990832" indent="0">
              <a:buNone/>
              <a:defRPr sz="1700" b="1"/>
            </a:lvl5pPr>
            <a:lvl6pPr marL="2488540" indent="0">
              <a:buNone/>
              <a:defRPr sz="1700" b="1"/>
            </a:lvl6pPr>
            <a:lvl7pPr marL="2986248" indent="0">
              <a:buNone/>
              <a:defRPr sz="1700" b="1"/>
            </a:lvl7pPr>
            <a:lvl8pPr marL="3483955" indent="0">
              <a:buNone/>
              <a:defRPr sz="1700" b="1"/>
            </a:lvl8pPr>
            <a:lvl9pPr marL="3981663" indent="0">
              <a:buNone/>
              <a:defRPr sz="17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38599" y="3391194"/>
            <a:ext cx="3340078"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805619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283170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911774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827" y="425757"/>
            <a:ext cx="2486037" cy="1811938"/>
          </a:xfrm>
        </p:spPr>
        <p:txBody>
          <a:bodyPr anchor="b"/>
          <a:lstStyle>
            <a:lvl1pPr algn="l">
              <a:defRPr sz="22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4383" y="425757"/>
            <a:ext cx="4224294"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7827" y="2237694"/>
            <a:ext cx="2486037" cy="7314584"/>
          </a:xfrm>
        </p:spPr>
        <p:txBody>
          <a:bodyPr/>
          <a:lstStyle>
            <a:lvl1pPr marL="0" indent="0">
              <a:buNone/>
              <a:defRPr sz="1500"/>
            </a:lvl1pPr>
            <a:lvl2pPr marL="497708" indent="0">
              <a:buNone/>
              <a:defRPr sz="1300"/>
            </a:lvl2pPr>
            <a:lvl3pPr marL="995416" indent="0">
              <a:buNone/>
              <a:defRPr sz="1100"/>
            </a:lvl3pPr>
            <a:lvl4pPr marL="1493124" indent="0">
              <a:buNone/>
              <a:defRPr sz="1000"/>
            </a:lvl4pPr>
            <a:lvl5pPr marL="1990832" indent="0">
              <a:buNone/>
              <a:defRPr sz="1000"/>
            </a:lvl5pPr>
            <a:lvl6pPr marL="2488540" indent="0">
              <a:buNone/>
              <a:defRPr sz="1000"/>
            </a:lvl6pPr>
            <a:lvl7pPr marL="2986248" indent="0">
              <a:buNone/>
              <a:defRPr sz="1000"/>
            </a:lvl7pPr>
            <a:lvl8pPr marL="3483955" indent="0">
              <a:buNone/>
              <a:defRPr sz="1000"/>
            </a:lvl8pPr>
            <a:lvl9pPr marL="39816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4158842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1127" y="7485381"/>
            <a:ext cx="4533900" cy="883692"/>
          </a:xfrm>
        </p:spPr>
        <p:txBody>
          <a:bodyPr anchor="b"/>
          <a:lstStyle>
            <a:lvl1pPr algn="l">
              <a:defRPr sz="2200" b="1"/>
            </a:lvl1pPr>
          </a:lstStyle>
          <a:p>
            <a:r>
              <a:rPr kumimoji="1" lang="ja-JP" altLang="en-US"/>
              <a:t>マスター タイトルの書式設定</a:t>
            </a:r>
          </a:p>
        </p:txBody>
      </p:sp>
      <p:sp>
        <p:nvSpPr>
          <p:cNvPr id="3" name="図プレースホルダー 2"/>
          <p:cNvSpPr>
            <a:spLocks noGrp="1"/>
          </p:cNvSpPr>
          <p:nvPr>
            <p:ph type="pic" idx="1"/>
          </p:nvPr>
        </p:nvSpPr>
        <p:spPr>
          <a:xfrm>
            <a:off x="1481127" y="955475"/>
            <a:ext cx="4533900" cy="6416040"/>
          </a:xfrm>
        </p:spPr>
        <p:txBody>
          <a:bodyPr/>
          <a:lstStyle>
            <a:lvl1pPr marL="0" indent="0">
              <a:buNone/>
              <a:defRPr sz="3500"/>
            </a:lvl1pPr>
            <a:lvl2pPr marL="497708" indent="0">
              <a:buNone/>
              <a:defRPr sz="3000"/>
            </a:lvl2pPr>
            <a:lvl3pPr marL="995416" indent="0">
              <a:buNone/>
              <a:defRPr sz="2600"/>
            </a:lvl3pPr>
            <a:lvl4pPr marL="1493124" indent="0">
              <a:buNone/>
              <a:defRPr sz="2200"/>
            </a:lvl4pPr>
            <a:lvl5pPr marL="1990832" indent="0">
              <a:buNone/>
              <a:defRPr sz="2200"/>
            </a:lvl5pPr>
            <a:lvl6pPr marL="2488540" indent="0">
              <a:buNone/>
              <a:defRPr sz="2200"/>
            </a:lvl6pPr>
            <a:lvl7pPr marL="2986248" indent="0">
              <a:buNone/>
              <a:defRPr sz="2200"/>
            </a:lvl7pPr>
            <a:lvl8pPr marL="3483955" indent="0">
              <a:buNone/>
              <a:defRPr sz="2200"/>
            </a:lvl8pPr>
            <a:lvl9pPr marL="3981663" indent="0">
              <a:buNone/>
              <a:defRPr sz="2200"/>
            </a:lvl9pPr>
          </a:lstStyle>
          <a:p>
            <a:endParaRPr kumimoji="1" lang="ja-JP" altLang="en-US"/>
          </a:p>
        </p:txBody>
      </p:sp>
      <p:sp>
        <p:nvSpPr>
          <p:cNvPr id="4" name="テキスト プレースホルダー 3"/>
          <p:cNvSpPr>
            <a:spLocks noGrp="1"/>
          </p:cNvSpPr>
          <p:nvPr>
            <p:ph type="body" sz="half" idx="2"/>
          </p:nvPr>
        </p:nvSpPr>
        <p:spPr>
          <a:xfrm>
            <a:off x="1481127" y="8369073"/>
            <a:ext cx="4533900" cy="1254988"/>
          </a:xfrm>
        </p:spPr>
        <p:txBody>
          <a:bodyPr/>
          <a:lstStyle>
            <a:lvl1pPr marL="0" indent="0">
              <a:buNone/>
              <a:defRPr sz="1500"/>
            </a:lvl1pPr>
            <a:lvl2pPr marL="497708" indent="0">
              <a:buNone/>
              <a:defRPr sz="1300"/>
            </a:lvl2pPr>
            <a:lvl3pPr marL="995416" indent="0">
              <a:buNone/>
              <a:defRPr sz="1100"/>
            </a:lvl3pPr>
            <a:lvl4pPr marL="1493124" indent="0">
              <a:buNone/>
              <a:defRPr sz="1000"/>
            </a:lvl4pPr>
            <a:lvl5pPr marL="1990832" indent="0">
              <a:buNone/>
              <a:defRPr sz="1000"/>
            </a:lvl5pPr>
            <a:lvl6pPr marL="2488540" indent="0">
              <a:buNone/>
              <a:defRPr sz="1000"/>
            </a:lvl6pPr>
            <a:lvl7pPr marL="2986248" indent="0">
              <a:buNone/>
              <a:defRPr sz="1000"/>
            </a:lvl7pPr>
            <a:lvl8pPr marL="3483955" indent="0">
              <a:buNone/>
              <a:defRPr sz="1000"/>
            </a:lvl8pPr>
            <a:lvl9pPr marL="39816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67415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7825" y="428232"/>
            <a:ext cx="6800850" cy="1782233"/>
          </a:xfrm>
          <a:prstGeom prst="rect">
            <a:avLst/>
          </a:prstGeom>
        </p:spPr>
        <p:txBody>
          <a:bodyPr vert="horz" lIns="99542" tIns="49771" rIns="99542" bIns="49771"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7825" y="2495129"/>
            <a:ext cx="6800850" cy="7057150"/>
          </a:xfrm>
          <a:prstGeom prst="rect">
            <a:avLst/>
          </a:prstGeom>
        </p:spPr>
        <p:txBody>
          <a:bodyPr vert="horz" lIns="99542" tIns="49771" rIns="99542" bIns="49771"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7825" y="9911199"/>
            <a:ext cx="1763183" cy="569324"/>
          </a:xfrm>
          <a:prstGeom prst="rect">
            <a:avLst/>
          </a:prstGeom>
        </p:spPr>
        <p:txBody>
          <a:bodyPr vert="horz" lIns="99542" tIns="49771" rIns="99542" bIns="49771" rtlCol="0" anchor="ctr"/>
          <a:lstStyle>
            <a:lvl1pPr algn="l">
              <a:defRPr sz="1300">
                <a:solidFill>
                  <a:schemeClr val="tx1">
                    <a:tint val="75000"/>
                  </a:schemeClr>
                </a:solidFill>
              </a:defRPr>
            </a:lvl1pPr>
          </a:lstStyle>
          <a:p>
            <a:fld id="{EBF1FB86-A65A-40D5-9AE1-C27ABF78EB90}" type="datetimeFigureOut">
              <a:rPr kumimoji="1" lang="ja-JP" altLang="en-US" smtClean="0"/>
              <a:t>2021/3/18</a:t>
            </a:fld>
            <a:endParaRPr kumimoji="1" lang="ja-JP" altLang="en-US"/>
          </a:p>
        </p:txBody>
      </p:sp>
      <p:sp>
        <p:nvSpPr>
          <p:cNvPr id="5" name="フッター プレースホルダー 4"/>
          <p:cNvSpPr>
            <a:spLocks noGrp="1"/>
          </p:cNvSpPr>
          <p:nvPr>
            <p:ph type="ftr" sz="quarter" idx="3"/>
          </p:nvPr>
        </p:nvSpPr>
        <p:spPr>
          <a:xfrm>
            <a:off x="2581804" y="9911199"/>
            <a:ext cx="2392892" cy="569324"/>
          </a:xfrm>
          <a:prstGeom prst="rect">
            <a:avLst/>
          </a:prstGeom>
        </p:spPr>
        <p:txBody>
          <a:bodyPr vert="horz" lIns="99542" tIns="49771" rIns="99542" bIns="49771"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5492" y="9911199"/>
            <a:ext cx="1763183" cy="569324"/>
          </a:xfrm>
          <a:prstGeom prst="rect">
            <a:avLst/>
          </a:prstGeom>
        </p:spPr>
        <p:txBody>
          <a:bodyPr vert="horz" lIns="99542" tIns="49771" rIns="99542" bIns="49771" rtlCol="0" anchor="ctr"/>
          <a:lstStyle>
            <a:lvl1pPr algn="r">
              <a:defRPr sz="1300">
                <a:solidFill>
                  <a:schemeClr val="tx1">
                    <a:tint val="75000"/>
                  </a:schemeClr>
                </a:solidFill>
              </a:defRPr>
            </a:lvl1p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2779999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416" rtl="0" eaLnBrk="1" latinLnBrk="0" hangingPunct="1">
        <a:spcBef>
          <a:spcPct val="0"/>
        </a:spcBef>
        <a:buNone/>
        <a:defRPr kumimoji="1" sz="4800" kern="1200">
          <a:solidFill>
            <a:schemeClr val="tx1"/>
          </a:solidFill>
          <a:latin typeface="+mj-lt"/>
          <a:ea typeface="+mj-ea"/>
          <a:cs typeface="+mj-cs"/>
        </a:defRPr>
      </a:lvl1pPr>
    </p:titleStyle>
    <p:bodyStyle>
      <a:lvl1pPr marL="373281" indent="-373281" algn="l" defTabSz="995416" rtl="0" eaLnBrk="1" latinLnBrk="0" hangingPunct="1">
        <a:spcBef>
          <a:spcPct val="20000"/>
        </a:spcBef>
        <a:buFont typeface="Arial" panose="020B0604020202020204" pitchFamily="34" charset="0"/>
        <a:buChar char="•"/>
        <a:defRPr kumimoji="1" sz="3500" kern="1200">
          <a:solidFill>
            <a:schemeClr val="tx1"/>
          </a:solidFill>
          <a:latin typeface="+mn-lt"/>
          <a:ea typeface="+mn-ea"/>
          <a:cs typeface="+mn-cs"/>
        </a:defRPr>
      </a:lvl1pPr>
      <a:lvl2pPr marL="808775" indent="-311067" algn="l" defTabSz="995416"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2pPr>
      <a:lvl3pPr marL="1244270" indent="-248854" algn="l" defTabSz="995416"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3pPr>
      <a:lvl4pPr marL="1741978"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4pPr>
      <a:lvl5pPr marL="2239686"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5pPr>
      <a:lvl6pPr marL="2737394"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6pPr>
      <a:lvl7pPr marL="3235101"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7pPr>
      <a:lvl8pPr marL="3732809"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8pPr>
      <a:lvl9pPr marL="4230517"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9pPr>
    </p:bodyStyle>
    <p:otherStyle>
      <a:defPPr>
        <a:defRPr lang="ja-JP"/>
      </a:defPPr>
      <a:lvl1pPr marL="0" algn="l" defTabSz="995416" rtl="0" eaLnBrk="1" latinLnBrk="0" hangingPunct="1">
        <a:defRPr kumimoji="1" sz="2000" kern="1200">
          <a:solidFill>
            <a:schemeClr val="tx1"/>
          </a:solidFill>
          <a:latin typeface="+mn-lt"/>
          <a:ea typeface="+mn-ea"/>
          <a:cs typeface="+mn-cs"/>
        </a:defRPr>
      </a:lvl1pPr>
      <a:lvl2pPr marL="497708" algn="l" defTabSz="995416" rtl="0" eaLnBrk="1" latinLnBrk="0" hangingPunct="1">
        <a:defRPr kumimoji="1" sz="2000" kern="1200">
          <a:solidFill>
            <a:schemeClr val="tx1"/>
          </a:solidFill>
          <a:latin typeface="+mn-lt"/>
          <a:ea typeface="+mn-ea"/>
          <a:cs typeface="+mn-cs"/>
        </a:defRPr>
      </a:lvl2pPr>
      <a:lvl3pPr marL="995416" algn="l" defTabSz="995416" rtl="0" eaLnBrk="1" latinLnBrk="0" hangingPunct="1">
        <a:defRPr kumimoji="1" sz="2000" kern="1200">
          <a:solidFill>
            <a:schemeClr val="tx1"/>
          </a:solidFill>
          <a:latin typeface="+mn-lt"/>
          <a:ea typeface="+mn-ea"/>
          <a:cs typeface="+mn-cs"/>
        </a:defRPr>
      </a:lvl3pPr>
      <a:lvl4pPr marL="1493124" algn="l" defTabSz="995416" rtl="0" eaLnBrk="1" latinLnBrk="0" hangingPunct="1">
        <a:defRPr kumimoji="1" sz="2000" kern="1200">
          <a:solidFill>
            <a:schemeClr val="tx1"/>
          </a:solidFill>
          <a:latin typeface="+mn-lt"/>
          <a:ea typeface="+mn-ea"/>
          <a:cs typeface="+mn-cs"/>
        </a:defRPr>
      </a:lvl4pPr>
      <a:lvl5pPr marL="1990832" algn="l" defTabSz="995416" rtl="0" eaLnBrk="1" latinLnBrk="0" hangingPunct="1">
        <a:defRPr kumimoji="1" sz="2000" kern="1200">
          <a:solidFill>
            <a:schemeClr val="tx1"/>
          </a:solidFill>
          <a:latin typeface="+mn-lt"/>
          <a:ea typeface="+mn-ea"/>
          <a:cs typeface="+mn-cs"/>
        </a:defRPr>
      </a:lvl5pPr>
      <a:lvl6pPr marL="2488540" algn="l" defTabSz="995416" rtl="0" eaLnBrk="1" latinLnBrk="0" hangingPunct="1">
        <a:defRPr kumimoji="1" sz="2000" kern="1200">
          <a:solidFill>
            <a:schemeClr val="tx1"/>
          </a:solidFill>
          <a:latin typeface="+mn-lt"/>
          <a:ea typeface="+mn-ea"/>
          <a:cs typeface="+mn-cs"/>
        </a:defRPr>
      </a:lvl6pPr>
      <a:lvl7pPr marL="2986248" algn="l" defTabSz="995416" rtl="0" eaLnBrk="1" latinLnBrk="0" hangingPunct="1">
        <a:defRPr kumimoji="1" sz="2000" kern="1200">
          <a:solidFill>
            <a:schemeClr val="tx1"/>
          </a:solidFill>
          <a:latin typeface="+mn-lt"/>
          <a:ea typeface="+mn-ea"/>
          <a:cs typeface="+mn-cs"/>
        </a:defRPr>
      </a:lvl7pPr>
      <a:lvl8pPr marL="3483955" algn="l" defTabSz="995416" rtl="0" eaLnBrk="1" latinLnBrk="0" hangingPunct="1">
        <a:defRPr kumimoji="1" sz="2000" kern="1200">
          <a:solidFill>
            <a:schemeClr val="tx1"/>
          </a:solidFill>
          <a:latin typeface="+mn-lt"/>
          <a:ea typeface="+mn-ea"/>
          <a:cs typeface="+mn-cs"/>
        </a:defRPr>
      </a:lvl8pPr>
      <a:lvl9pPr marL="3981663" algn="l" defTabSz="995416"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323493" y="9522778"/>
            <a:ext cx="5580381" cy="432434"/>
            <a:chOff x="323493" y="8766543"/>
            <a:chExt cx="5580381" cy="432434"/>
          </a:xfrm>
        </p:grpSpPr>
        <p:sp>
          <p:nvSpPr>
            <p:cNvPr id="116" name="object 19"/>
            <p:cNvSpPr/>
            <p:nvPr/>
          </p:nvSpPr>
          <p:spPr>
            <a:xfrm>
              <a:off x="323493" y="8766543"/>
              <a:ext cx="1202893" cy="432434"/>
            </a:xfrm>
            <a:custGeom>
              <a:avLst/>
              <a:gdLst/>
              <a:ahLst/>
              <a:cxnLst/>
              <a:rect l="l" t="t" r="r" b="b"/>
              <a:pathLst>
                <a:path w="1008380" h="432434">
                  <a:moveTo>
                    <a:pt x="1007999" y="0"/>
                  </a:moveTo>
                  <a:lnTo>
                    <a:pt x="35991" y="0"/>
                  </a:lnTo>
                  <a:lnTo>
                    <a:pt x="22015" y="2841"/>
                  </a:lnTo>
                  <a:lnTo>
                    <a:pt x="10571" y="10577"/>
                  </a:lnTo>
                  <a:lnTo>
                    <a:pt x="2839" y="22025"/>
                  </a:lnTo>
                  <a:lnTo>
                    <a:pt x="0" y="36004"/>
                  </a:lnTo>
                  <a:lnTo>
                    <a:pt x="0" y="395998"/>
                  </a:lnTo>
                  <a:lnTo>
                    <a:pt x="2839" y="409982"/>
                  </a:lnTo>
                  <a:lnTo>
                    <a:pt x="10571" y="421430"/>
                  </a:lnTo>
                  <a:lnTo>
                    <a:pt x="22015" y="429163"/>
                  </a:lnTo>
                  <a:lnTo>
                    <a:pt x="35991" y="432003"/>
                  </a:lnTo>
                  <a:lnTo>
                    <a:pt x="1007999" y="432003"/>
                  </a:lnTo>
                  <a:lnTo>
                    <a:pt x="1007999" y="0"/>
                  </a:lnTo>
                  <a:close/>
                </a:path>
              </a:pathLst>
            </a:custGeom>
            <a:solidFill>
              <a:schemeClr val="bg1">
                <a:lumMod val="75000"/>
              </a:schemeClr>
            </a:solidFill>
          </p:spPr>
          <p:txBody>
            <a:bodyPr wrap="square" lIns="0" tIns="0" rIns="0" bIns="0" rtlCol="0" anchor="ctr" anchorCtr="1"/>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社会保険労務士の</a:t>
              </a: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提出代行者名記載欄</a:t>
              </a:r>
              <a:endParaRPr sz="900" dirty="0"/>
            </a:p>
          </p:txBody>
        </p:sp>
        <p:sp>
          <p:nvSpPr>
            <p:cNvPr id="117" name="object 57"/>
            <p:cNvSpPr/>
            <p:nvPr/>
          </p:nvSpPr>
          <p:spPr>
            <a:xfrm>
              <a:off x="323494" y="8766543"/>
              <a:ext cx="5580380" cy="432434"/>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0" tIns="0" rIns="0" bIns="0" rtlCol="0"/>
            <a:lstStyle/>
            <a:p>
              <a:endParaRPr/>
            </a:p>
          </p:txBody>
        </p:sp>
      </p:grpSp>
      <p:sp>
        <p:nvSpPr>
          <p:cNvPr id="126" name="object 171"/>
          <p:cNvSpPr/>
          <p:nvPr/>
        </p:nvSpPr>
        <p:spPr>
          <a:xfrm>
            <a:off x="6191503" y="10134562"/>
            <a:ext cx="504190" cy="180340"/>
          </a:xfrm>
          <a:custGeom>
            <a:avLst/>
            <a:gdLst/>
            <a:ahLst/>
            <a:cxnLst/>
            <a:rect l="l" t="t" r="r" b="b"/>
            <a:pathLst>
              <a:path w="504190" h="180340">
                <a:moveTo>
                  <a:pt x="504012" y="89992"/>
                </a:moveTo>
                <a:lnTo>
                  <a:pt x="496910" y="124940"/>
                </a:lnTo>
                <a:lnTo>
                  <a:pt x="477575" y="153558"/>
                </a:lnTo>
                <a:lnTo>
                  <a:pt x="448960" y="172895"/>
                </a:lnTo>
                <a:lnTo>
                  <a:pt x="414019" y="179997"/>
                </a:lnTo>
                <a:lnTo>
                  <a:pt x="90017" y="179997"/>
                </a:lnTo>
                <a:lnTo>
                  <a:pt x="55067" y="172895"/>
                </a:lnTo>
                <a:lnTo>
                  <a:pt x="26444" y="153558"/>
                </a:lnTo>
                <a:lnTo>
                  <a:pt x="7103" y="124940"/>
                </a:lnTo>
                <a:lnTo>
                  <a:pt x="0" y="89992"/>
                </a:lnTo>
                <a:lnTo>
                  <a:pt x="7103" y="55051"/>
                </a:lnTo>
                <a:lnTo>
                  <a:pt x="26444" y="26436"/>
                </a:lnTo>
                <a:lnTo>
                  <a:pt x="55067" y="7101"/>
                </a:lnTo>
                <a:lnTo>
                  <a:pt x="90017" y="0"/>
                </a:lnTo>
                <a:lnTo>
                  <a:pt x="414019" y="0"/>
                </a:lnTo>
                <a:lnTo>
                  <a:pt x="448960" y="7101"/>
                </a:lnTo>
                <a:lnTo>
                  <a:pt x="477575" y="26436"/>
                </a:lnTo>
                <a:lnTo>
                  <a:pt x="496910" y="55051"/>
                </a:lnTo>
                <a:lnTo>
                  <a:pt x="504012" y="89992"/>
                </a:lnTo>
                <a:close/>
              </a:path>
            </a:pathLst>
          </a:custGeom>
          <a:ln w="5397">
            <a:solidFill>
              <a:srgbClr val="221915"/>
            </a:solidFill>
          </a:ln>
        </p:spPr>
        <p:txBody>
          <a:bodyPr wrap="square" lIns="0" tIns="0" rIns="0" bIns="0" rtlCol="0" anchor="ctr" anchorCtr="1"/>
          <a:lstStyle/>
          <a:p>
            <a:pPr algn="ctr"/>
            <a:r>
              <a:rPr lang="en-US" altLang="ja-JP" sz="1050" dirty="0"/>
              <a:t>1/2</a:t>
            </a:r>
            <a:endParaRPr sz="1050" dirty="0"/>
          </a:p>
        </p:txBody>
      </p:sp>
      <p:sp>
        <p:nvSpPr>
          <p:cNvPr id="128" name="正方形/長方形 127"/>
          <p:cNvSpPr/>
          <p:nvPr/>
        </p:nvSpPr>
        <p:spPr>
          <a:xfrm>
            <a:off x="6750341" y="8610513"/>
            <a:ext cx="485229" cy="1635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solidFill>
                <a:schemeClr val="tx1"/>
              </a:solidFill>
            </a:endParaRPr>
          </a:p>
        </p:txBody>
      </p:sp>
      <p:sp>
        <p:nvSpPr>
          <p:cNvPr id="130" name="object 59"/>
          <p:cNvSpPr/>
          <p:nvPr/>
        </p:nvSpPr>
        <p:spPr>
          <a:xfrm>
            <a:off x="5975527" y="8766556"/>
            <a:ext cx="1260475" cy="1152525"/>
          </a:xfrm>
          <a:custGeom>
            <a:avLst/>
            <a:gdLst/>
            <a:ahLst/>
            <a:cxnLst/>
            <a:rect l="l" t="t" r="r" b="b"/>
            <a:pathLst>
              <a:path w="1260475" h="1152525">
                <a:moveTo>
                  <a:pt x="1259992" y="1152004"/>
                </a:moveTo>
                <a:lnTo>
                  <a:pt x="0" y="1152004"/>
                </a:lnTo>
                <a:lnTo>
                  <a:pt x="0" y="0"/>
                </a:lnTo>
                <a:lnTo>
                  <a:pt x="1259992" y="0"/>
                </a:lnTo>
                <a:lnTo>
                  <a:pt x="1259992" y="1152004"/>
                </a:lnTo>
                <a:close/>
              </a:path>
            </a:pathLst>
          </a:custGeom>
          <a:ln w="5397">
            <a:solidFill>
              <a:srgbClr val="221915"/>
            </a:solidFill>
          </a:ln>
        </p:spPr>
        <p:txBody>
          <a:bodyPr wrap="square" lIns="0" tIns="36000" rIns="0" bIns="0" rtlCol="0" anchor="t" anchorCtr="1"/>
          <a:lstStyle/>
          <a:p>
            <a:r>
              <a:rPr lang="ja-JP" altLang="en-US" sz="900" dirty="0">
                <a:latin typeface="ＭＳ ゴシック" panose="020B0609070205080204" pitchFamily="49" charset="-128"/>
                <a:ea typeface="ＭＳ ゴシック" panose="020B0609070205080204" pitchFamily="49" charset="-128"/>
                <a:cs typeface="Meiryo UI"/>
              </a:rPr>
              <a:t>受付日付印</a:t>
            </a:r>
            <a:endParaRPr sz="900" dirty="0"/>
          </a:p>
        </p:txBody>
      </p:sp>
      <p:sp>
        <p:nvSpPr>
          <p:cNvPr id="151" name="object 61"/>
          <p:cNvSpPr/>
          <p:nvPr/>
        </p:nvSpPr>
        <p:spPr>
          <a:xfrm>
            <a:off x="4256531" y="8187779"/>
            <a:ext cx="3158237" cy="216535"/>
          </a:xfrm>
          <a:custGeom>
            <a:avLst/>
            <a:gdLst/>
            <a:ahLst/>
            <a:cxnLst/>
            <a:rect l="l" t="t" r="r" b="b"/>
            <a:pathLst>
              <a:path w="2592070" h="216534">
                <a:moveTo>
                  <a:pt x="2502001" y="0"/>
                </a:moveTo>
                <a:lnTo>
                  <a:pt x="36017" y="0"/>
                </a:lnTo>
                <a:lnTo>
                  <a:pt x="22031" y="2839"/>
                </a:lnTo>
                <a:lnTo>
                  <a:pt x="10579" y="10572"/>
                </a:lnTo>
                <a:lnTo>
                  <a:pt x="2841" y="22020"/>
                </a:lnTo>
                <a:lnTo>
                  <a:pt x="0" y="36004"/>
                </a:lnTo>
                <a:lnTo>
                  <a:pt x="0" y="179997"/>
                </a:lnTo>
                <a:lnTo>
                  <a:pt x="2841" y="193975"/>
                </a:lnTo>
                <a:lnTo>
                  <a:pt x="10579" y="205424"/>
                </a:lnTo>
                <a:lnTo>
                  <a:pt x="22031" y="213160"/>
                </a:lnTo>
                <a:lnTo>
                  <a:pt x="36017" y="216001"/>
                </a:lnTo>
                <a:lnTo>
                  <a:pt x="2502001" y="216001"/>
                </a:lnTo>
                <a:lnTo>
                  <a:pt x="2592019" y="108000"/>
                </a:lnTo>
                <a:lnTo>
                  <a:pt x="2502001" y="0"/>
                </a:lnTo>
                <a:close/>
              </a:path>
            </a:pathLst>
          </a:custGeom>
          <a:solidFill>
            <a:srgbClr val="221915"/>
          </a:solidFill>
          <a:ln>
            <a:solidFill>
              <a:srgbClr val="221915"/>
            </a:solidFill>
          </a:ln>
        </p:spPr>
        <p:txBody>
          <a:bodyPr wrap="square" lIns="0" tIns="0" rIns="0" bIns="0" rtlCol="0" anchor="ctr" anchorCtr="0"/>
          <a:lstStyle/>
          <a:p>
            <a:pPr algn="ctr"/>
            <a:r>
              <a:rPr lang="ja-JP" altLang="en-US" sz="1100" b="1" dirty="0">
                <a:solidFill>
                  <a:schemeClr val="bg1"/>
                </a:solidFill>
                <a:latin typeface="ＭＳ ゴシック" panose="020B0609070205080204" pitchFamily="49" charset="-128"/>
                <a:ea typeface="ＭＳ ゴシック" panose="020B0609070205080204" pitchFamily="49" charset="-128"/>
              </a:rPr>
              <a:t>「申請者記入用」は</a:t>
            </a:r>
            <a:r>
              <a:rPr lang="en-US" altLang="ja-JP" sz="1100" b="1" dirty="0">
                <a:solidFill>
                  <a:schemeClr val="bg1"/>
                </a:solidFill>
                <a:latin typeface="ＭＳ ゴシック" panose="020B0609070205080204" pitchFamily="49" charset="-128"/>
                <a:ea typeface="ＭＳ ゴシック" panose="020B0609070205080204" pitchFamily="49" charset="-128"/>
              </a:rPr>
              <a:t>2</a:t>
            </a:r>
            <a:r>
              <a:rPr lang="ja-JP" altLang="en-US" sz="1100" b="1" dirty="0">
                <a:solidFill>
                  <a:schemeClr val="bg1"/>
                </a:solidFill>
                <a:latin typeface="ＭＳ ゴシック" panose="020B0609070205080204" pitchFamily="49" charset="-128"/>
                <a:ea typeface="ＭＳ ゴシック" panose="020B0609070205080204" pitchFamily="49" charset="-128"/>
              </a:rPr>
              <a:t>ページに続きます。</a:t>
            </a:r>
            <a:r>
              <a:rPr lang="en-US" altLang="ja-JP" sz="1100" b="1" dirty="0">
                <a:solidFill>
                  <a:schemeClr val="bg1"/>
                </a:solidFill>
                <a:latin typeface="ＭＳ ゴシック" panose="020B0609070205080204" pitchFamily="49" charset="-128"/>
                <a:ea typeface="ＭＳ ゴシック" panose="020B0609070205080204" pitchFamily="49" charset="-128"/>
              </a:rPr>
              <a:t>〉〉〉</a:t>
            </a:r>
          </a:p>
        </p:txBody>
      </p:sp>
      <p:sp>
        <p:nvSpPr>
          <p:cNvPr id="159" name="正方形/長方形 158"/>
          <p:cNvSpPr/>
          <p:nvPr/>
        </p:nvSpPr>
        <p:spPr>
          <a:xfrm>
            <a:off x="2271800" y="10074251"/>
            <a:ext cx="2821711" cy="3016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兵庫県建築健康保険組合</a:t>
            </a:r>
          </a:p>
        </p:txBody>
      </p:sp>
      <p:grpSp>
        <p:nvGrpSpPr>
          <p:cNvPr id="6" name="グループ化 5"/>
          <p:cNvGrpSpPr/>
          <p:nvPr/>
        </p:nvGrpSpPr>
        <p:grpSpPr>
          <a:xfrm>
            <a:off x="553329" y="396938"/>
            <a:ext cx="6417628" cy="648982"/>
            <a:chOff x="553329" y="396938"/>
            <a:chExt cx="6417628" cy="648982"/>
          </a:xfrm>
        </p:grpSpPr>
        <p:sp>
          <p:nvSpPr>
            <p:cNvPr id="172" name="object 11"/>
            <p:cNvSpPr/>
            <p:nvPr/>
          </p:nvSpPr>
          <p:spPr>
            <a:xfrm>
              <a:off x="5761300" y="403894"/>
              <a:ext cx="701155" cy="262800"/>
            </a:xfrm>
            <a:custGeom>
              <a:avLst/>
              <a:gdLst/>
              <a:ahLst/>
              <a:cxnLst/>
              <a:rect l="l" t="t" r="r" b="b"/>
              <a:pathLst>
                <a:path w="387350" h="252095">
                  <a:moveTo>
                    <a:pt x="387032" y="0"/>
                  </a:moveTo>
                  <a:lnTo>
                    <a:pt x="0" y="0"/>
                  </a:lnTo>
                  <a:lnTo>
                    <a:pt x="62115" y="217385"/>
                  </a:lnTo>
                  <a:lnTo>
                    <a:pt x="68807" y="230824"/>
                  </a:lnTo>
                  <a:lnTo>
                    <a:pt x="79689" y="241828"/>
                  </a:lnTo>
                  <a:lnTo>
                    <a:pt x="93262" y="249263"/>
                  </a:lnTo>
                  <a:lnTo>
                    <a:pt x="108026" y="251993"/>
                  </a:lnTo>
                  <a:lnTo>
                    <a:pt x="279006" y="251993"/>
                  </a:lnTo>
                  <a:lnTo>
                    <a:pt x="318227" y="230824"/>
                  </a:lnTo>
                  <a:lnTo>
                    <a:pt x="387032" y="0"/>
                  </a:lnTo>
                  <a:close/>
                </a:path>
              </a:pathLst>
            </a:custGeom>
            <a:solidFill>
              <a:schemeClr val="bg1">
                <a:lumMod val="75000"/>
              </a:schemeClr>
            </a:solidFill>
            <a:ln w="12700">
              <a:noFill/>
            </a:ln>
          </p:spPr>
          <p:txBody>
            <a:bodyPr wrap="square" lIns="0" tIns="0" rIns="0" bIns="0" rtlCol="0"/>
            <a:lstStyle/>
            <a:p>
              <a:pPr algn="ctr"/>
              <a:r>
                <a:rPr lang="ja-JP" altLang="en-US" sz="1400"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２</a:t>
              </a:r>
            </a:p>
          </p:txBody>
        </p:sp>
        <p:sp>
          <p:nvSpPr>
            <p:cNvPr id="173" name="object 15"/>
            <p:cNvSpPr/>
            <p:nvPr/>
          </p:nvSpPr>
          <p:spPr>
            <a:xfrm>
              <a:off x="5131305" y="403895"/>
              <a:ext cx="649248" cy="252095"/>
            </a:xfrm>
            <a:custGeom>
              <a:avLst/>
              <a:gdLst/>
              <a:ahLst/>
              <a:cxnLst/>
              <a:rect l="l" t="t" r="r" b="b"/>
              <a:pathLst>
                <a:path w="387350" h="252095">
                  <a:moveTo>
                    <a:pt x="387007" y="0"/>
                  </a:moveTo>
                  <a:lnTo>
                    <a:pt x="0" y="0"/>
                  </a:lnTo>
                  <a:lnTo>
                    <a:pt x="62115" y="217385"/>
                  </a:lnTo>
                  <a:lnTo>
                    <a:pt x="68796" y="230824"/>
                  </a:lnTo>
                  <a:lnTo>
                    <a:pt x="79678" y="241828"/>
                  </a:lnTo>
                  <a:lnTo>
                    <a:pt x="93253" y="249263"/>
                  </a:lnTo>
                  <a:lnTo>
                    <a:pt x="108013" y="251993"/>
                  </a:lnTo>
                  <a:lnTo>
                    <a:pt x="279006" y="251993"/>
                  </a:lnTo>
                  <a:lnTo>
                    <a:pt x="318218" y="230824"/>
                  </a:lnTo>
                  <a:lnTo>
                    <a:pt x="387007" y="0"/>
                  </a:lnTo>
                  <a:close/>
                </a:path>
              </a:pathLst>
            </a:custGeom>
            <a:solidFill>
              <a:schemeClr val="tx1"/>
            </a:solidFill>
            <a:ln>
              <a:noFill/>
            </a:ln>
          </p:spPr>
          <p:txBody>
            <a:bodyPr wrap="square" lIns="0" tIns="0" rIns="0" bIns="0" rtlCol="0"/>
            <a:lstStyle/>
            <a:p>
              <a:pPr algn="ctr"/>
              <a:r>
                <a:rPr lang="en-US" altLang="ja-JP"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1</a:t>
              </a:r>
              <a:endParaRPr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75" name="object 45"/>
            <p:cNvSpPr/>
            <p:nvPr/>
          </p:nvSpPr>
          <p:spPr>
            <a:xfrm>
              <a:off x="555234" y="1045920"/>
              <a:ext cx="6415723"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92" name="object 46"/>
            <p:cNvSpPr/>
            <p:nvPr/>
          </p:nvSpPr>
          <p:spPr>
            <a:xfrm>
              <a:off x="553329" y="396938"/>
              <a:ext cx="6415723"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97" name="object 62"/>
            <p:cNvSpPr txBox="1"/>
            <p:nvPr/>
          </p:nvSpPr>
          <p:spPr>
            <a:xfrm>
              <a:off x="681906" y="580285"/>
              <a:ext cx="943764" cy="230832"/>
            </a:xfrm>
            <a:prstGeom prst="rect">
              <a:avLst/>
            </a:prstGeom>
          </p:spPr>
          <p:txBody>
            <a:bodyPr vert="horz" wrap="square" lIns="0" tIns="0" rIns="0" bIns="0" rtlCol="0">
              <a:spAutoFit/>
            </a:bodyPr>
            <a:lstStyle/>
            <a:p>
              <a:pPr marL="12700"/>
              <a:r>
                <a:rPr lang="ja-JP" altLang="en-US" sz="1500" b="1" dirty="0">
                  <a:solidFill>
                    <a:prstClr val="black"/>
                  </a:solidFill>
                  <a:latin typeface="ＭＳ ゴシック" panose="020B0609070205080204" pitchFamily="49" charset="-128"/>
                  <a:ea typeface="ＭＳ ゴシック" panose="020B0609070205080204" pitchFamily="49" charset="-128"/>
                  <a:cs typeface="PMingLiU"/>
                </a:rPr>
                <a:t>健康保険</a:t>
              </a:r>
              <a:endParaRPr sz="15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0" name="object 62"/>
            <p:cNvSpPr txBox="1"/>
            <p:nvPr/>
          </p:nvSpPr>
          <p:spPr>
            <a:xfrm>
              <a:off x="3151444" y="583618"/>
              <a:ext cx="2141340" cy="215444"/>
            </a:xfrm>
            <a:prstGeom prst="rect">
              <a:avLst/>
            </a:prstGeom>
          </p:spPr>
          <p:txBody>
            <a:bodyPr vert="horz" wrap="square" lIns="0" tIns="0" rIns="0" bIns="0" rtlCol="0">
              <a:spAutoFit/>
            </a:bodyPr>
            <a:lstStyle/>
            <a:p>
              <a:pPr marL="12700"/>
              <a:r>
                <a:rPr lang="ja-JP" altLang="en-US" sz="1400" b="1" dirty="0">
                  <a:solidFill>
                    <a:prstClr val="black"/>
                  </a:solidFill>
                  <a:latin typeface="ＭＳ ゴシック" panose="020B0609070205080204" pitchFamily="49" charset="-128"/>
                  <a:ea typeface="ＭＳ ゴシック" panose="020B0609070205080204" pitchFamily="49" charset="-128"/>
                  <a:cs typeface="PMingLiU"/>
                </a:rPr>
                <a:t>支給申請書</a:t>
              </a:r>
              <a:r>
                <a:rPr lang="en-US" altLang="ja-JP" sz="1400" b="1" dirty="0">
                  <a:latin typeface="ＭＳ ゴシック" panose="020B0609070205080204" pitchFamily="49" charset="-128"/>
                  <a:ea typeface="ＭＳ ゴシック" panose="020B0609070205080204" pitchFamily="49" charset="-128"/>
                  <a:cs typeface="PMingLiU"/>
                </a:rPr>
                <a:t>(</a:t>
              </a:r>
              <a:r>
                <a:rPr lang="ja-JP" altLang="en-US" sz="1400" b="1" dirty="0">
                  <a:latin typeface="ＭＳ ゴシック" panose="020B0609070205080204" pitchFamily="49" charset="-128"/>
                  <a:ea typeface="ＭＳ ゴシック" panose="020B0609070205080204" pitchFamily="49" charset="-128"/>
                  <a:cs typeface="PMingLiU"/>
                </a:rPr>
                <a:t>立替払等</a:t>
              </a:r>
              <a:r>
                <a:rPr lang="en-US" altLang="ja-JP" sz="1400" b="1" dirty="0">
                  <a:latin typeface="ＭＳ ゴシック" panose="020B0609070205080204" pitchFamily="49" charset="-128"/>
                  <a:ea typeface="ＭＳ ゴシック" panose="020B0609070205080204" pitchFamily="49" charset="-128"/>
                  <a:cs typeface="PMingLiU"/>
                </a:rPr>
                <a:t>)</a:t>
              </a:r>
              <a:endParaRPr sz="1400" b="1" dirty="0">
                <a:latin typeface="ＭＳ ゴシック" panose="020B0609070205080204" pitchFamily="49" charset="-128"/>
                <a:ea typeface="ＭＳ ゴシック" panose="020B0609070205080204" pitchFamily="49" charset="-128"/>
                <a:cs typeface="PMingLiU"/>
              </a:endParaRPr>
            </a:p>
          </p:txBody>
        </p:sp>
        <p:sp>
          <p:nvSpPr>
            <p:cNvPr id="201" name="object 62"/>
            <p:cNvSpPr txBox="1"/>
            <p:nvPr/>
          </p:nvSpPr>
          <p:spPr>
            <a:xfrm>
              <a:off x="2265227" y="512872"/>
              <a:ext cx="1563765" cy="338554"/>
            </a:xfrm>
            <a:prstGeom prst="rect">
              <a:avLst/>
            </a:prstGeom>
          </p:spPr>
          <p:txBody>
            <a:bodyPr vert="horz" wrap="square" lIns="0" tIns="0" rIns="0" bIns="0" rtlCol="0">
              <a:spAutoFit/>
            </a:bodyPr>
            <a:lstStyle/>
            <a:p>
              <a:pPr marL="12700"/>
              <a:r>
                <a:rPr lang="ja-JP" altLang="en-US" sz="2200" b="1" dirty="0">
                  <a:solidFill>
                    <a:prstClr val="black"/>
                  </a:solidFill>
                  <a:latin typeface="ＭＳ ゴシック" panose="020B0609070205080204" pitchFamily="49" charset="-128"/>
                  <a:ea typeface="ＭＳ ゴシック" panose="020B0609070205080204" pitchFamily="49" charset="-128"/>
                  <a:cs typeface="PMingLiU"/>
                </a:rPr>
                <a:t>療養費</a:t>
              </a:r>
              <a:endParaRPr sz="22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2" name="object 17"/>
            <p:cNvSpPr/>
            <p:nvPr/>
          </p:nvSpPr>
          <p:spPr>
            <a:xfrm>
              <a:off x="5074394" y="741927"/>
              <a:ext cx="1719009" cy="230504"/>
            </a:xfrm>
            <a:custGeom>
              <a:avLst/>
              <a:gdLst/>
              <a:ahLst/>
              <a:cxnLst/>
              <a:rect l="l" t="t" r="r" b="b"/>
              <a:pathLst>
                <a:path w="1562734" h="230505">
                  <a:moveTo>
                    <a:pt x="1447177" y="0"/>
                  </a:moveTo>
                  <a:lnTo>
                    <a:pt x="115188" y="0"/>
                  </a:lnTo>
                  <a:lnTo>
                    <a:pt x="70385" y="9067"/>
                  </a:lnTo>
                  <a:lnTo>
                    <a:pt x="33767" y="33778"/>
                  </a:lnTo>
                  <a:lnTo>
                    <a:pt x="9063" y="70401"/>
                  </a:lnTo>
                  <a:lnTo>
                    <a:pt x="0" y="115201"/>
                  </a:lnTo>
                  <a:lnTo>
                    <a:pt x="9063" y="159994"/>
                  </a:lnTo>
                  <a:lnTo>
                    <a:pt x="33767" y="196613"/>
                  </a:lnTo>
                  <a:lnTo>
                    <a:pt x="70385" y="221323"/>
                  </a:lnTo>
                  <a:lnTo>
                    <a:pt x="115188" y="230390"/>
                  </a:lnTo>
                  <a:lnTo>
                    <a:pt x="1447177" y="230390"/>
                  </a:lnTo>
                  <a:lnTo>
                    <a:pt x="1491981" y="221323"/>
                  </a:lnTo>
                  <a:lnTo>
                    <a:pt x="1528598" y="196613"/>
                  </a:lnTo>
                  <a:lnTo>
                    <a:pt x="1553303" y="159994"/>
                  </a:lnTo>
                  <a:lnTo>
                    <a:pt x="1562366" y="115201"/>
                  </a:lnTo>
                  <a:lnTo>
                    <a:pt x="1553303" y="70401"/>
                  </a:lnTo>
                  <a:lnTo>
                    <a:pt x="1528598" y="33778"/>
                  </a:lnTo>
                  <a:lnTo>
                    <a:pt x="1491981" y="9067"/>
                  </a:lnTo>
                  <a:lnTo>
                    <a:pt x="1447177" y="0"/>
                  </a:lnTo>
                  <a:close/>
                </a:path>
              </a:pathLst>
            </a:custGeom>
            <a:solidFill>
              <a:schemeClr val="bg1">
                <a:lumMod val="75000"/>
              </a:schemeClr>
            </a:solidFill>
            <a:ln w="28575">
              <a:solidFill>
                <a:srgbClr val="221915"/>
              </a:solidFill>
            </a:ln>
          </p:spPr>
          <p:txBody>
            <a:bodyPr wrap="square" lIns="0" tIns="0" rIns="0" bIns="0" rtlCol="0" anchor="ctr" anchorCtr="1"/>
            <a:lstStyle/>
            <a:p>
              <a:r>
                <a:rPr lang="ja-JP" altLang="en-US" sz="1000" b="1" dirty="0">
                  <a:solidFill>
                    <a:prstClr val="black"/>
                  </a:solidFill>
                  <a:latin typeface="ＭＳ ゴシック" panose="020B0609070205080204" pitchFamily="49" charset="-128"/>
                  <a:ea typeface="ＭＳ ゴシック" panose="020B0609070205080204" pitchFamily="49" charset="-128"/>
                </a:rPr>
                <a:t>被保険者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申請者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記入用</a:t>
              </a:r>
              <a:endParaRPr sz="1000" b="1" dirty="0">
                <a:solidFill>
                  <a:prstClr val="black"/>
                </a:solidFill>
                <a:latin typeface="ＭＳ ゴシック" panose="020B0609070205080204" pitchFamily="49" charset="-128"/>
                <a:ea typeface="ＭＳ ゴシック" panose="020B0609070205080204" pitchFamily="49" charset="-128"/>
              </a:endParaRPr>
            </a:p>
          </p:txBody>
        </p:sp>
        <p:sp>
          <p:nvSpPr>
            <p:cNvPr id="204" name="object 62"/>
            <p:cNvSpPr txBox="1"/>
            <p:nvPr/>
          </p:nvSpPr>
          <p:spPr>
            <a:xfrm>
              <a:off x="1926453" y="522164"/>
              <a:ext cx="1563765" cy="369332"/>
            </a:xfrm>
            <a:prstGeom prst="rect">
              <a:avLst/>
            </a:prstGeom>
          </p:spPr>
          <p:txBody>
            <a:bodyPr vert="horz" wrap="square" lIns="0" tIns="0" rIns="0" bIns="0" rtlCol="0">
              <a:spAutoFit/>
            </a:bodyPr>
            <a:lstStyle/>
            <a:p>
              <a:pPr marL="12700"/>
              <a:endParaRPr sz="24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6" name="object 62"/>
            <p:cNvSpPr txBox="1"/>
            <p:nvPr/>
          </p:nvSpPr>
          <p:spPr>
            <a:xfrm>
              <a:off x="1516526" y="732604"/>
              <a:ext cx="943764" cy="200055"/>
            </a:xfrm>
            <a:prstGeom prst="rect">
              <a:avLst/>
            </a:prstGeom>
          </p:spPr>
          <p:txBody>
            <a:bodyPr vert="horz" wrap="square" lIns="0" tIns="0" rIns="0" bIns="0" rtlCol="0">
              <a:spAutoFit/>
            </a:bodyPr>
            <a:lstStyle/>
            <a:p>
              <a:pPr marL="12700"/>
              <a:r>
                <a:rPr lang="ja-JP" altLang="en-US" sz="1300" b="1" dirty="0">
                  <a:solidFill>
                    <a:prstClr val="black"/>
                  </a:solidFill>
                  <a:latin typeface="ＭＳ ゴシック" panose="020B0609070205080204" pitchFamily="49" charset="-128"/>
                  <a:ea typeface="ＭＳ ゴシック" panose="020B0609070205080204" pitchFamily="49" charset="-128"/>
                  <a:cs typeface="PMingLiU"/>
                </a:rPr>
                <a:t>家　  族</a:t>
              </a:r>
              <a:endParaRPr sz="13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7" name="object 62"/>
            <p:cNvSpPr txBox="1"/>
            <p:nvPr/>
          </p:nvSpPr>
          <p:spPr>
            <a:xfrm>
              <a:off x="1516526" y="531894"/>
              <a:ext cx="943764" cy="200055"/>
            </a:xfrm>
            <a:prstGeom prst="rect">
              <a:avLst/>
            </a:prstGeom>
          </p:spPr>
          <p:txBody>
            <a:bodyPr vert="horz" wrap="square" lIns="0" tIns="0" rIns="0" bIns="0" rtlCol="0">
              <a:spAutoFit/>
            </a:bodyPr>
            <a:lstStyle/>
            <a:p>
              <a:pPr marL="12700"/>
              <a:r>
                <a:rPr lang="ja-JP" altLang="en-US" sz="1300" b="1" dirty="0">
                  <a:solidFill>
                    <a:prstClr val="black"/>
                  </a:solidFill>
                  <a:latin typeface="ＭＳ ゴシック" panose="020B0609070205080204" pitchFamily="49" charset="-128"/>
                  <a:ea typeface="ＭＳ ゴシック" panose="020B0609070205080204" pitchFamily="49" charset="-128"/>
                  <a:cs typeface="PMingLiU"/>
                </a:rPr>
                <a:t>被保険者</a:t>
              </a:r>
              <a:endParaRPr sz="1300" b="1" dirty="0">
                <a:solidFill>
                  <a:prstClr val="black"/>
                </a:solidFill>
                <a:latin typeface="ＭＳ ゴシック" panose="020B0609070205080204" pitchFamily="49" charset="-128"/>
                <a:ea typeface="ＭＳ ゴシック" panose="020B0609070205080204" pitchFamily="49" charset="-128"/>
                <a:cs typeface="PMingLiU"/>
              </a:endParaRPr>
            </a:p>
          </p:txBody>
        </p:sp>
      </p:grpSp>
      <p:grpSp>
        <p:nvGrpSpPr>
          <p:cNvPr id="124" name="グループ化 123"/>
          <p:cNvGrpSpPr/>
          <p:nvPr/>
        </p:nvGrpSpPr>
        <p:grpSpPr>
          <a:xfrm>
            <a:off x="323989" y="1458268"/>
            <a:ext cx="6912609" cy="2355114"/>
            <a:chOff x="323989" y="1619986"/>
            <a:chExt cx="6912609" cy="2355114"/>
          </a:xfrm>
        </p:grpSpPr>
        <p:sp>
          <p:nvSpPr>
            <p:cNvPr id="136" name="object 6"/>
            <p:cNvSpPr/>
            <p:nvPr/>
          </p:nvSpPr>
          <p:spPr>
            <a:xfrm>
              <a:off x="539509" y="3347972"/>
              <a:ext cx="814950" cy="360527"/>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latin typeface="ＭＳ ゴシック" panose="020B0609070205080204" pitchFamily="49" charset="-128"/>
                  <a:ea typeface="ＭＳ ゴシック" panose="020B0609070205080204" pitchFamily="49" charset="-128"/>
                  <a:cs typeface="PMingLiU"/>
                </a:rPr>
                <a:t>電話番号</a:t>
              </a:r>
              <a:endParaRPr lang="en-US" altLang="ja-JP" sz="900" dirty="0">
                <a:latin typeface="ＭＳ ゴシック" panose="020B0609070205080204" pitchFamily="49" charset="-128"/>
                <a:ea typeface="ＭＳ ゴシック" panose="020B0609070205080204" pitchFamily="49" charset="-128"/>
                <a:cs typeface="PMingLiU"/>
              </a:endParaRPr>
            </a:p>
            <a:p>
              <a:pPr algn="ctr"/>
              <a:r>
                <a:rPr lang="ja-JP" altLang="en-US" sz="700" dirty="0">
                  <a:latin typeface="ＭＳ ゴシック" panose="020B0609070205080204" pitchFamily="49" charset="-128"/>
                  <a:ea typeface="ＭＳ ゴシック" panose="020B0609070205080204" pitchFamily="49" charset="-128"/>
                  <a:cs typeface="PMingLiU"/>
                </a:rPr>
                <a:t>（日中の連絡先）</a:t>
              </a:r>
            </a:p>
          </p:txBody>
        </p:sp>
        <p:sp>
          <p:nvSpPr>
            <p:cNvPr id="138" name="object 6"/>
            <p:cNvSpPr/>
            <p:nvPr/>
          </p:nvSpPr>
          <p:spPr>
            <a:xfrm>
              <a:off x="544053" y="2988132"/>
              <a:ext cx="810405" cy="359841"/>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住所</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40" name="object 6"/>
            <p:cNvSpPr/>
            <p:nvPr/>
          </p:nvSpPr>
          <p:spPr>
            <a:xfrm>
              <a:off x="544966" y="2372915"/>
              <a:ext cx="810405" cy="615077"/>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氏</a:t>
              </a:r>
              <a:r>
                <a:rPr lang="ja-JP" altLang="en-US" sz="900" spc="-225" dirty="0">
                  <a:solidFill>
                    <a:srgbClr val="231F20"/>
                  </a:solidFill>
                  <a:latin typeface="ＭＳ ゴシック" panose="020B0609070205080204" pitchFamily="49" charset="-128"/>
                  <a:ea typeface="ＭＳ ゴシック" panose="020B0609070205080204" pitchFamily="49" charset="-128"/>
                  <a:cs typeface="PMingLiU"/>
                </a:rPr>
                <a:t>名</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42" name="object 6"/>
            <p:cNvSpPr/>
            <p:nvPr/>
          </p:nvSpPr>
          <p:spPr>
            <a:xfrm>
              <a:off x="544966" y="1632197"/>
              <a:ext cx="810405" cy="743795"/>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lnSpc>
                  <a:spcPct val="100000"/>
                </a:lnSpc>
              </a:pPr>
              <a:endParaRPr lang="en-US" altLang="ja-JP" sz="900" dirty="0">
                <a:solidFill>
                  <a:srgbClr val="231F20"/>
                </a:solidFill>
                <a:latin typeface="ＭＳ ゴシック" panose="020B0609070205080204" pitchFamily="49" charset="-128"/>
                <a:ea typeface="ＭＳ ゴシック" panose="020B0609070205080204" pitchFamily="49" charset="-128"/>
                <a:cs typeface="PMingLiU"/>
              </a:endParaRPr>
            </a:p>
            <a:p>
              <a:pPr algn="ctr">
                <a:lnSpc>
                  <a:spcPct val="100000"/>
                </a:lnSpc>
              </a:pP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被保険者</a:t>
              </a:r>
              <a:r>
                <a:rPr lang="ja-JP" altLang="en-US" sz="900" spc="-10" dirty="0">
                  <a:solidFill>
                    <a:srgbClr val="231F20"/>
                  </a:solidFill>
                  <a:latin typeface="ＭＳ ゴシック" panose="020B0609070205080204" pitchFamily="49" charset="-128"/>
                  <a:ea typeface="ＭＳ ゴシック" panose="020B0609070205080204" pitchFamily="49" charset="-128"/>
                  <a:cs typeface="PMingLiU"/>
                </a:rPr>
                <a:t>証</a:t>
              </a: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の</a:t>
              </a:r>
              <a:endParaRPr lang="ja-JP" altLang="en-US" sz="900" dirty="0">
                <a:latin typeface="ＭＳ ゴシック" panose="020B0609070205080204" pitchFamily="49" charset="-128"/>
                <a:ea typeface="ＭＳ ゴシック" panose="020B0609070205080204" pitchFamily="49" charset="-128"/>
                <a:cs typeface="PMingLiU"/>
              </a:endParaRPr>
            </a:p>
            <a:p>
              <a:pPr algn="ctr">
                <a:lnSpc>
                  <a:spcPct val="100000"/>
                </a:lnSpc>
                <a:spcBef>
                  <a:spcPts val="240"/>
                </a:spcBef>
              </a:pPr>
              <a:endParaRPr lang="ja-JP" altLang="en-US" sz="700" dirty="0">
                <a:latin typeface="ＭＳ ゴシック" panose="020B0609070205080204" pitchFamily="49" charset="-128"/>
                <a:ea typeface="ＭＳ ゴシック" panose="020B0609070205080204" pitchFamily="49" charset="-128"/>
                <a:cs typeface="Meiryo UI"/>
              </a:endParaRPr>
            </a:p>
          </p:txBody>
        </p:sp>
        <p:sp>
          <p:nvSpPr>
            <p:cNvPr id="146" name="object 5"/>
            <p:cNvSpPr/>
            <p:nvPr/>
          </p:nvSpPr>
          <p:spPr>
            <a:xfrm>
              <a:off x="1331975" y="1619986"/>
              <a:ext cx="1750542" cy="216536"/>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180000" tIns="0" rIns="0" bIns="0" rtlCol="0" anchor="ctr" anchorCtr="0"/>
            <a:lstStyle/>
            <a:p>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記号</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58" name="object 17"/>
            <p:cNvSpPr/>
            <p:nvPr/>
          </p:nvSpPr>
          <p:spPr>
            <a:xfrm>
              <a:off x="323989" y="1619998"/>
              <a:ext cx="231245" cy="2355101"/>
            </a:xfrm>
            <a:custGeom>
              <a:avLst/>
              <a:gdLst/>
              <a:ahLst/>
              <a:cxnLst/>
              <a:rect l="l" t="t" r="r" b="b"/>
              <a:pathLst>
                <a:path w="216534" h="2088514">
                  <a:moveTo>
                    <a:pt x="216001" y="0"/>
                  </a:moveTo>
                  <a:lnTo>
                    <a:pt x="36004" y="0"/>
                  </a:lnTo>
                  <a:lnTo>
                    <a:pt x="22025" y="2839"/>
                  </a:lnTo>
                  <a:lnTo>
                    <a:pt x="10577" y="10571"/>
                  </a:lnTo>
                  <a:lnTo>
                    <a:pt x="2841" y="22015"/>
                  </a:lnTo>
                  <a:lnTo>
                    <a:pt x="0" y="35991"/>
                  </a:lnTo>
                  <a:lnTo>
                    <a:pt x="0" y="2052002"/>
                  </a:lnTo>
                  <a:lnTo>
                    <a:pt x="2841" y="2065979"/>
                  </a:lnTo>
                  <a:lnTo>
                    <a:pt x="10577" y="2077423"/>
                  </a:lnTo>
                  <a:lnTo>
                    <a:pt x="22025" y="2085154"/>
                  </a:lnTo>
                  <a:lnTo>
                    <a:pt x="36004" y="2087994"/>
                  </a:lnTo>
                  <a:lnTo>
                    <a:pt x="216001" y="2087994"/>
                  </a:lnTo>
                  <a:lnTo>
                    <a:pt x="216001" y="0"/>
                  </a:lnTo>
                  <a:close/>
                </a:path>
              </a:pathLst>
            </a:custGeom>
            <a:solidFill>
              <a:srgbClr val="6D6E71"/>
            </a:solidFill>
          </p:spPr>
          <p:txBody>
            <a:bodyPr vert="eaVert" wrap="square" lIns="0" tIns="72000" rIns="0" bIns="0" rtlCol="0" anchor="ctr" anchorCtr="0"/>
            <a:lstStyle/>
            <a:p>
              <a:r>
                <a:rPr lang="ja-JP" altLang="en-US" sz="1000" b="1" dirty="0">
                  <a:solidFill>
                    <a:schemeClr val="bg1"/>
                  </a:solidFill>
                </a:rPr>
                <a:t>被保険者（申請者）情報</a:t>
              </a:r>
            </a:p>
          </p:txBody>
        </p:sp>
        <p:sp>
          <p:nvSpPr>
            <p:cNvPr id="160" name="object 22"/>
            <p:cNvSpPr/>
            <p:nvPr/>
          </p:nvSpPr>
          <p:spPr>
            <a:xfrm>
              <a:off x="539991" y="2375992"/>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61" name="object 23"/>
            <p:cNvSpPr/>
            <p:nvPr/>
          </p:nvSpPr>
          <p:spPr>
            <a:xfrm>
              <a:off x="539991" y="2987992"/>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64" name="object 25"/>
            <p:cNvSpPr/>
            <p:nvPr/>
          </p:nvSpPr>
          <p:spPr>
            <a:xfrm>
              <a:off x="1332001" y="2555989"/>
              <a:ext cx="3221990" cy="0"/>
            </a:xfrm>
            <a:custGeom>
              <a:avLst/>
              <a:gdLst/>
              <a:ahLst/>
              <a:cxnLst/>
              <a:rect l="l" t="t" r="r" b="b"/>
              <a:pathLst>
                <a:path w="3221990">
                  <a:moveTo>
                    <a:pt x="0" y="0"/>
                  </a:moveTo>
                  <a:lnTo>
                    <a:pt x="3221964" y="0"/>
                  </a:lnTo>
                </a:path>
              </a:pathLst>
            </a:custGeom>
            <a:ln w="5397">
              <a:solidFill>
                <a:srgbClr val="231F20"/>
              </a:solidFill>
              <a:prstDash val="dash"/>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69" name="object 66"/>
            <p:cNvSpPr txBox="1"/>
            <p:nvPr/>
          </p:nvSpPr>
          <p:spPr>
            <a:xfrm>
              <a:off x="1311732" y="2413101"/>
              <a:ext cx="666318" cy="107722"/>
            </a:xfrm>
            <a:prstGeom prst="rect">
              <a:avLst/>
            </a:prstGeom>
          </p:spPr>
          <p:txBody>
            <a:bodyPr vert="horz" wrap="square" lIns="0" tIns="0" rIns="0" bIns="0" rtlCol="0">
              <a:spAutoFit/>
            </a:bodyPr>
            <a:lstStyle/>
            <a:p>
              <a:pPr marL="12700">
                <a:lnSpc>
                  <a:spcPct val="100000"/>
                </a:lnSpc>
              </a:pPr>
              <a:r>
                <a:rPr sz="700" spc="-50" dirty="0">
                  <a:solidFill>
                    <a:srgbClr val="231F20"/>
                  </a:solidFill>
                  <a:latin typeface="ＭＳ ゴシック" panose="020B0609070205080204" pitchFamily="49" charset="-128"/>
                  <a:ea typeface="ＭＳ ゴシック" panose="020B0609070205080204" pitchFamily="49" charset="-128"/>
                  <a:cs typeface="Meiryo UI"/>
                </a:rPr>
                <a:t>（</a:t>
              </a:r>
              <a:r>
                <a:rPr sz="700" spc="120" dirty="0">
                  <a:solidFill>
                    <a:srgbClr val="231F20"/>
                  </a:solidFill>
                  <a:latin typeface="ＭＳ ゴシック" panose="020B0609070205080204" pitchFamily="49" charset="-128"/>
                  <a:ea typeface="ＭＳ ゴシック" panose="020B0609070205080204" pitchFamily="49" charset="-128"/>
                  <a:cs typeface="Meiryo UI"/>
                </a:rPr>
                <a:t>フ</a:t>
              </a:r>
              <a:r>
                <a:rPr sz="700" spc="65" dirty="0">
                  <a:solidFill>
                    <a:srgbClr val="231F20"/>
                  </a:solidFill>
                  <a:latin typeface="ＭＳ ゴシック" panose="020B0609070205080204" pitchFamily="49" charset="-128"/>
                  <a:ea typeface="ＭＳ ゴシック" panose="020B0609070205080204" pitchFamily="49" charset="-128"/>
                  <a:cs typeface="Meiryo UI"/>
                </a:rPr>
                <a:t>リ</a:t>
              </a:r>
              <a:r>
                <a:rPr sz="700" spc="215" dirty="0">
                  <a:solidFill>
                    <a:srgbClr val="231F20"/>
                  </a:solidFill>
                  <a:latin typeface="ＭＳ ゴシック" panose="020B0609070205080204" pitchFamily="49" charset="-128"/>
                  <a:ea typeface="ＭＳ ゴシック" panose="020B0609070205080204" pitchFamily="49" charset="-128"/>
                  <a:cs typeface="Meiryo UI"/>
                </a:rPr>
                <a:t>ガ</a:t>
              </a:r>
              <a:r>
                <a:rPr sz="700" spc="100" dirty="0">
                  <a:solidFill>
                    <a:srgbClr val="231F20"/>
                  </a:solidFill>
                  <a:latin typeface="ＭＳ ゴシック" panose="020B0609070205080204" pitchFamily="49" charset="-128"/>
                  <a:ea typeface="ＭＳ ゴシック" panose="020B0609070205080204" pitchFamily="49" charset="-128"/>
                  <a:cs typeface="Meiryo UI"/>
                </a:rPr>
                <a:t>ナ</a:t>
              </a:r>
              <a:r>
                <a:rPr sz="700" dirty="0">
                  <a:solidFill>
                    <a:srgbClr val="231F20"/>
                  </a:solidFill>
                  <a:latin typeface="ＭＳ ゴシック" panose="020B0609070205080204" pitchFamily="49" charset="-128"/>
                  <a:ea typeface="ＭＳ ゴシック" panose="020B0609070205080204" pitchFamily="49" charset="-128"/>
                  <a:cs typeface="Meiryo UI"/>
                </a:rPr>
                <a:t>）</a:t>
              </a:r>
              <a:endParaRPr sz="700" dirty="0">
                <a:latin typeface="ＭＳ ゴシック" panose="020B0609070205080204" pitchFamily="49" charset="-128"/>
                <a:ea typeface="ＭＳ ゴシック" panose="020B0609070205080204" pitchFamily="49" charset="-128"/>
                <a:cs typeface="Meiryo UI"/>
              </a:endParaRPr>
            </a:p>
          </p:txBody>
        </p:sp>
        <p:sp>
          <p:nvSpPr>
            <p:cNvPr id="170" name="object 72"/>
            <p:cNvSpPr txBox="1"/>
            <p:nvPr/>
          </p:nvSpPr>
          <p:spPr>
            <a:xfrm>
              <a:off x="5193600" y="1890549"/>
              <a:ext cx="389255" cy="369332"/>
            </a:xfrm>
            <a:prstGeom prst="rect">
              <a:avLst/>
            </a:prstGeom>
          </p:spPr>
          <p:txBody>
            <a:bodyPr vert="horz" wrap="square" lIns="0" tIns="0" rIns="0" bIns="0" rtlCol="0" anchor="ctr" anchorCtr="0">
              <a:spAutoFit/>
            </a:bodyPr>
            <a:lstStyle/>
            <a:p>
              <a:pPr marL="12700">
                <a:lnSpc>
                  <a:spcPct val="150000"/>
                </a:lnSpc>
              </a:pPr>
              <a:r>
                <a:rPr sz="800" dirty="0">
                  <a:solidFill>
                    <a:srgbClr val="231F20"/>
                  </a:solidFill>
                  <a:latin typeface="ＭＳ ゴシック" panose="020B0609070205080204" pitchFamily="49" charset="-128"/>
                  <a:ea typeface="ＭＳ ゴシック" panose="020B0609070205080204" pitchFamily="49" charset="-128"/>
                  <a:cs typeface="Meiryo UI"/>
                </a:rPr>
                <a:t>□</a:t>
              </a:r>
              <a:r>
                <a:rPr sz="800" spc="-135"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昭和</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 平成</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176" name="object 131"/>
            <p:cNvSpPr txBox="1"/>
            <p:nvPr/>
          </p:nvSpPr>
          <p:spPr>
            <a:xfrm>
              <a:off x="1399551" y="3460254"/>
              <a:ext cx="2134269" cy="123111"/>
            </a:xfrm>
            <a:prstGeom prst="rect">
              <a:avLst/>
            </a:prstGeom>
          </p:spPr>
          <p:txBody>
            <a:bodyPr vert="horz" wrap="square" lIns="0" tIns="0" rIns="0" bIns="0" rtlCol="0">
              <a:spAutoFit/>
            </a:bodyPr>
            <a:lstStyle/>
            <a:p>
              <a:pPr marL="12700"/>
              <a:r>
                <a:rPr lang="en-US" altLang="ja-JP" sz="800" dirty="0">
                  <a:solidFill>
                    <a:srgbClr val="231F20"/>
                  </a:solidFill>
                  <a:latin typeface="Meiryo UI"/>
                  <a:cs typeface="Meiryo UI"/>
                </a:rPr>
                <a:t>TEL</a:t>
              </a:r>
              <a:r>
                <a:rPr lang="ja-JP" altLang="en-US" sz="800" dirty="0">
                  <a:solidFill>
                    <a:srgbClr val="231F20"/>
                  </a:solidFill>
                  <a:latin typeface="Meiryo UI"/>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endParaRPr sz="800" dirty="0">
                <a:latin typeface="ＭＳ ゴシック" panose="020B0609070205080204" pitchFamily="49" charset="-128"/>
                <a:ea typeface="ＭＳ ゴシック" panose="020B0609070205080204" pitchFamily="49" charset="-128"/>
                <a:cs typeface="Meiryo UI"/>
              </a:endParaRPr>
            </a:p>
          </p:txBody>
        </p:sp>
        <p:sp>
          <p:nvSpPr>
            <p:cNvPr id="182" name="object 141"/>
            <p:cNvSpPr/>
            <p:nvPr/>
          </p:nvSpPr>
          <p:spPr>
            <a:xfrm>
              <a:off x="1331975" y="3347973"/>
              <a:ext cx="2250440" cy="362585"/>
            </a:xfrm>
            <a:custGeom>
              <a:avLst/>
              <a:gdLst/>
              <a:ahLst/>
              <a:cxnLst/>
              <a:rect l="l" t="t" r="r" b="b"/>
              <a:pathLst>
                <a:path w="2250440" h="362585">
                  <a:moveTo>
                    <a:pt x="0" y="0"/>
                  </a:moveTo>
                  <a:lnTo>
                    <a:pt x="2250008" y="0"/>
                  </a:lnTo>
                  <a:lnTo>
                    <a:pt x="2250008" y="362534"/>
                  </a:lnTo>
                </a:path>
              </a:pathLst>
            </a:custGeom>
            <a:ln w="5397">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pic>
          <p:nvPicPr>
            <p:cNvPr id="18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9108" y="1935549"/>
              <a:ext cx="905268" cy="322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5" name="object 5"/>
            <p:cNvSpPr/>
            <p:nvPr/>
          </p:nvSpPr>
          <p:spPr>
            <a:xfrm>
              <a:off x="3082517" y="1632198"/>
              <a:ext cx="2010994" cy="204324"/>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180000" tIns="0" rIns="0" bIns="0" rtlCol="0" anchor="ctr" anchorCtr="0"/>
            <a:lstStyle/>
            <a:p>
              <a:pPr marL="12700">
                <a:lnSpc>
                  <a:spcPct val="100000"/>
                </a:lnSpc>
              </a:pP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番号</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208" name="object 5"/>
            <p:cNvSpPr/>
            <p:nvPr/>
          </p:nvSpPr>
          <p:spPr>
            <a:xfrm>
              <a:off x="5093510" y="1626092"/>
              <a:ext cx="2143087" cy="210430"/>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72000" tIns="0" rIns="0" bIns="0" rtlCol="0" anchor="ctr" anchorCtr="0"/>
            <a:lstStyle/>
            <a:p>
              <a:pPr marL="12700"/>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　　　　　 生　年　月　日　　　　</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209" name="object 18"/>
            <p:cNvSpPr/>
            <p:nvPr/>
          </p:nvSpPr>
          <p:spPr>
            <a:xfrm>
              <a:off x="323989" y="1619986"/>
              <a:ext cx="6912609" cy="2355114"/>
            </a:xfrm>
            <a:custGeom>
              <a:avLst/>
              <a:gdLst/>
              <a:ahLst/>
              <a:cxnLst/>
              <a:rect l="l" t="t" r="r" b="b"/>
              <a:pathLst>
                <a:path w="6912609" h="2088514">
                  <a:moveTo>
                    <a:pt x="6912000" y="2052002"/>
                  </a:moveTo>
                  <a:lnTo>
                    <a:pt x="6909160" y="2065979"/>
                  </a:lnTo>
                  <a:lnTo>
                    <a:pt x="6901427" y="2077423"/>
                  </a:lnTo>
                  <a:lnTo>
                    <a:pt x="6889979" y="2085154"/>
                  </a:lnTo>
                  <a:lnTo>
                    <a:pt x="6875995" y="2087994"/>
                  </a:lnTo>
                  <a:lnTo>
                    <a:pt x="36004" y="2087994"/>
                  </a:lnTo>
                  <a:lnTo>
                    <a:pt x="22020" y="2085154"/>
                  </a:lnTo>
                  <a:lnTo>
                    <a:pt x="10572" y="2077423"/>
                  </a:lnTo>
                  <a:lnTo>
                    <a:pt x="2839" y="2065979"/>
                  </a:lnTo>
                  <a:lnTo>
                    <a:pt x="0" y="2052002"/>
                  </a:lnTo>
                  <a:lnTo>
                    <a:pt x="0" y="36004"/>
                  </a:lnTo>
                  <a:lnTo>
                    <a:pt x="2839" y="22025"/>
                  </a:lnTo>
                  <a:lnTo>
                    <a:pt x="10572" y="10577"/>
                  </a:lnTo>
                  <a:lnTo>
                    <a:pt x="22020" y="2841"/>
                  </a:lnTo>
                  <a:lnTo>
                    <a:pt x="36004" y="0"/>
                  </a:lnTo>
                  <a:lnTo>
                    <a:pt x="6875995" y="0"/>
                  </a:lnTo>
                  <a:lnTo>
                    <a:pt x="6889979" y="2841"/>
                  </a:lnTo>
                  <a:lnTo>
                    <a:pt x="6901427" y="10577"/>
                  </a:lnTo>
                  <a:lnTo>
                    <a:pt x="6909160" y="22025"/>
                  </a:lnTo>
                  <a:lnTo>
                    <a:pt x="6912000" y="36004"/>
                  </a:lnTo>
                  <a:lnTo>
                    <a:pt x="6912000" y="2052002"/>
                  </a:lnTo>
                  <a:close/>
                </a:path>
              </a:pathLst>
            </a:custGeom>
            <a:ln w="28803">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210" name="object 27"/>
            <p:cNvSpPr/>
            <p:nvPr/>
          </p:nvSpPr>
          <p:spPr>
            <a:xfrm>
              <a:off x="5093995" y="1619999"/>
              <a:ext cx="0" cy="756285"/>
            </a:xfrm>
            <a:custGeom>
              <a:avLst/>
              <a:gdLst/>
              <a:ahLst/>
              <a:cxnLst/>
              <a:rect l="l" t="t" r="r" b="b"/>
              <a:pathLst>
                <a:path h="756285">
                  <a:moveTo>
                    <a:pt x="0" y="0"/>
                  </a:moveTo>
                  <a:lnTo>
                    <a:pt x="0" y="756005"/>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211" name="object 23"/>
            <p:cNvSpPr/>
            <p:nvPr/>
          </p:nvSpPr>
          <p:spPr>
            <a:xfrm>
              <a:off x="539991" y="3717925"/>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grpSp>
      <p:pic>
        <p:nvPicPr>
          <p:cNvPr id="12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76358" y="1793518"/>
            <a:ext cx="905268" cy="322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2" name="object 133"/>
          <p:cNvSpPr txBox="1"/>
          <p:nvPr/>
        </p:nvSpPr>
        <p:spPr>
          <a:xfrm>
            <a:off x="1350507" y="2842891"/>
            <a:ext cx="1632805" cy="123111"/>
          </a:xfrm>
          <a:prstGeom prst="rect">
            <a:avLst/>
          </a:prstGeom>
        </p:spPr>
        <p:txBody>
          <a:bodyPr vert="horz" wrap="square" lIns="0" tIns="0" rIns="0" bIns="0" rtlCol="0">
            <a:spAutoFit/>
          </a:bodyPr>
          <a:lstStyle/>
          <a:p>
            <a:pPr marL="12700"/>
            <a:r>
              <a:rPr sz="800" spc="-75" dirty="0">
                <a:solidFill>
                  <a:srgbClr val="231F20"/>
                </a:solidFill>
                <a:latin typeface="ＭＳ ゴシック" panose="020B0609070205080204" pitchFamily="49" charset="-128"/>
                <a:ea typeface="ＭＳ ゴシック" panose="020B0609070205080204" pitchFamily="49" charset="-128"/>
                <a:cs typeface="Meiryo UI"/>
              </a:rPr>
              <a:t>（</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　　　　　　）</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315" name="object 6"/>
          <p:cNvSpPr/>
          <p:nvPr/>
        </p:nvSpPr>
        <p:spPr>
          <a:xfrm>
            <a:off x="539750" y="3549014"/>
            <a:ext cx="6686376" cy="258422"/>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noFill/>
        </p:spPr>
        <p:txBody>
          <a:bodyPr wrap="square" lIns="0" tIns="0" rIns="0" bIns="0" rtlCol="0" anchor="ctr"/>
          <a:lstStyle/>
          <a:p>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　</a:t>
            </a: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 療養費の受取については事業主に委任します。（委任する場合は☑）　</a:t>
            </a:r>
            <a:r>
              <a:rPr lang="en-US" altLang="ja-JP" sz="800" dirty="0">
                <a:solidFill>
                  <a:srgbClr val="231F20"/>
                </a:solidFill>
                <a:latin typeface="ＭＳ ゴシック" panose="020B0609070205080204" pitchFamily="49" charset="-128"/>
                <a:ea typeface="ＭＳ ゴシック" panose="020B0609070205080204" pitchFamily="49" charset="-128"/>
                <a:cs typeface="PMingLiU"/>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 在職中の方は事業主への委任払いにご協力願います。</a:t>
            </a:r>
            <a:endParaRPr lang="ja-JP" altLang="en-US" sz="800" dirty="0">
              <a:latin typeface="ＭＳ ゴシック" panose="020B0609070205080204" pitchFamily="49" charset="-128"/>
              <a:ea typeface="ＭＳ ゴシック" panose="020B0609070205080204" pitchFamily="49" charset="-128"/>
              <a:cs typeface="PMingLiU"/>
            </a:endParaRPr>
          </a:p>
        </p:txBody>
      </p:sp>
      <p:sp>
        <p:nvSpPr>
          <p:cNvPr id="317" name="object 5"/>
          <p:cNvSpPr/>
          <p:nvPr/>
        </p:nvSpPr>
        <p:spPr>
          <a:xfrm>
            <a:off x="5084477" y="2214566"/>
            <a:ext cx="2141649" cy="181938"/>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72000" tIns="0" rIns="0" bIns="0" rtlCol="0" anchor="ctr" anchorCtr="0"/>
          <a:lstStyle/>
          <a:p>
            <a:pPr marL="12700"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事　業　所　名</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318" name="object 27"/>
          <p:cNvSpPr/>
          <p:nvPr/>
        </p:nvSpPr>
        <p:spPr>
          <a:xfrm>
            <a:off x="5093995" y="2077871"/>
            <a:ext cx="0" cy="756285"/>
          </a:xfrm>
          <a:custGeom>
            <a:avLst/>
            <a:gdLst/>
            <a:ahLst/>
            <a:cxnLst/>
            <a:rect l="l" t="t" r="r" b="b"/>
            <a:pathLst>
              <a:path h="756285">
                <a:moveTo>
                  <a:pt x="0" y="0"/>
                </a:moveTo>
                <a:lnTo>
                  <a:pt x="0" y="756005"/>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320" name="object 78"/>
          <p:cNvSpPr txBox="1"/>
          <p:nvPr/>
        </p:nvSpPr>
        <p:spPr>
          <a:xfrm>
            <a:off x="5785600" y="1804915"/>
            <a:ext cx="1335334" cy="221628"/>
          </a:xfrm>
          <a:prstGeom prst="rect">
            <a:avLst/>
          </a:prstGeom>
        </p:spPr>
        <p:txBody>
          <a:bodyPr vert="horz" wrap="square" lIns="0" tIns="0" rIns="0" bIns="0" rtlCol="0">
            <a:no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grpSp>
        <p:nvGrpSpPr>
          <p:cNvPr id="321" name="グループ化 320"/>
          <p:cNvGrpSpPr/>
          <p:nvPr/>
        </p:nvGrpSpPr>
        <p:grpSpPr>
          <a:xfrm>
            <a:off x="323507" y="6084735"/>
            <a:ext cx="6912609" cy="1836509"/>
            <a:chOff x="323507" y="3924528"/>
            <a:chExt cx="6912609" cy="1836509"/>
          </a:xfrm>
        </p:grpSpPr>
        <p:sp>
          <p:nvSpPr>
            <p:cNvPr id="322" name="object 2"/>
            <p:cNvSpPr/>
            <p:nvPr/>
          </p:nvSpPr>
          <p:spPr>
            <a:xfrm>
              <a:off x="539508" y="4979833"/>
              <a:ext cx="792366" cy="781115"/>
            </a:xfrm>
            <a:custGeom>
              <a:avLst/>
              <a:gdLst/>
              <a:ahLst/>
              <a:cxnLst/>
              <a:rect l="l" t="t" r="r" b="b"/>
              <a:pathLst>
                <a:path w="1008380" h="1224279">
                  <a:moveTo>
                    <a:pt x="1007999" y="0"/>
                  </a:moveTo>
                  <a:lnTo>
                    <a:pt x="35991" y="0"/>
                  </a:lnTo>
                  <a:lnTo>
                    <a:pt x="22015" y="2841"/>
                  </a:lnTo>
                  <a:lnTo>
                    <a:pt x="10571" y="10577"/>
                  </a:lnTo>
                  <a:lnTo>
                    <a:pt x="2839" y="22025"/>
                  </a:lnTo>
                  <a:lnTo>
                    <a:pt x="0" y="36004"/>
                  </a:lnTo>
                  <a:lnTo>
                    <a:pt x="0" y="1188021"/>
                  </a:lnTo>
                  <a:lnTo>
                    <a:pt x="2839" y="1202005"/>
                  </a:lnTo>
                  <a:lnTo>
                    <a:pt x="10571" y="1213453"/>
                  </a:lnTo>
                  <a:lnTo>
                    <a:pt x="22015" y="1221186"/>
                  </a:lnTo>
                  <a:lnTo>
                    <a:pt x="35991" y="1224026"/>
                  </a:lnTo>
                  <a:lnTo>
                    <a:pt x="1007999" y="1224026"/>
                  </a:lnTo>
                  <a:lnTo>
                    <a:pt x="1007999" y="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口座名義</a:t>
              </a:r>
            </a:p>
          </p:txBody>
        </p:sp>
        <p:sp>
          <p:nvSpPr>
            <p:cNvPr id="323" name="object 2"/>
            <p:cNvSpPr/>
            <p:nvPr/>
          </p:nvSpPr>
          <p:spPr>
            <a:xfrm>
              <a:off x="528756" y="3934930"/>
              <a:ext cx="792366" cy="611975"/>
            </a:xfrm>
            <a:custGeom>
              <a:avLst/>
              <a:gdLst/>
              <a:ahLst/>
              <a:cxnLst/>
              <a:rect l="l" t="t" r="r" b="b"/>
              <a:pathLst>
                <a:path w="1008380" h="1224279">
                  <a:moveTo>
                    <a:pt x="1007999" y="0"/>
                  </a:moveTo>
                  <a:lnTo>
                    <a:pt x="35991" y="0"/>
                  </a:lnTo>
                  <a:lnTo>
                    <a:pt x="22015" y="2841"/>
                  </a:lnTo>
                  <a:lnTo>
                    <a:pt x="10571" y="10577"/>
                  </a:lnTo>
                  <a:lnTo>
                    <a:pt x="2839" y="22025"/>
                  </a:lnTo>
                  <a:lnTo>
                    <a:pt x="0" y="36004"/>
                  </a:lnTo>
                  <a:lnTo>
                    <a:pt x="0" y="1188021"/>
                  </a:lnTo>
                  <a:lnTo>
                    <a:pt x="2839" y="1202005"/>
                  </a:lnTo>
                  <a:lnTo>
                    <a:pt x="10571" y="1213453"/>
                  </a:lnTo>
                  <a:lnTo>
                    <a:pt x="22015" y="1221186"/>
                  </a:lnTo>
                  <a:lnTo>
                    <a:pt x="35991" y="1224026"/>
                  </a:lnTo>
                  <a:lnTo>
                    <a:pt x="1007999" y="1224026"/>
                  </a:lnTo>
                  <a:lnTo>
                    <a:pt x="1007999" y="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金融機関</a:t>
              </a: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名称</a:t>
              </a:r>
              <a:endParaRPr sz="900" dirty="0"/>
            </a:p>
          </p:txBody>
        </p:sp>
        <p:sp>
          <p:nvSpPr>
            <p:cNvPr id="324" name="object 3"/>
            <p:cNvSpPr/>
            <p:nvPr/>
          </p:nvSpPr>
          <p:spPr>
            <a:xfrm>
              <a:off x="5507532" y="4968557"/>
              <a:ext cx="648335" cy="792480"/>
            </a:xfrm>
            <a:custGeom>
              <a:avLst/>
              <a:gdLst/>
              <a:ahLst/>
              <a:cxnLst/>
              <a:rect l="l" t="t" r="r" b="b"/>
              <a:pathLst>
                <a:path w="648335" h="792479">
                  <a:moveTo>
                    <a:pt x="0" y="792010"/>
                  </a:moveTo>
                  <a:lnTo>
                    <a:pt x="647992" y="792010"/>
                  </a:lnTo>
                  <a:lnTo>
                    <a:pt x="647992" y="0"/>
                  </a:lnTo>
                  <a:lnTo>
                    <a:pt x="0" y="0"/>
                  </a:lnTo>
                  <a:lnTo>
                    <a:pt x="0" y="79201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口座名義</a:t>
              </a: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の区分</a:t>
              </a:r>
            </a:p>
          </p:txBody>
        </p:sp>
        <p:sp>
          <p:nvSpPr>
            <p:cNvPr id="325" name="object 9"/>
            <p:cNvSpPr/>
            <p:nvPr/>
          </p:nvSpPr>
          <p:spPr>
            <a:xfrm>
              <a:off x="2915513" y="4536528"/>
              <a:ext cx="792480" cy="432434"/>
            </a:xfrm>
            <a:custGeom>
              <a:avLst/>
              <a:gdLst/>
              <a:ahLst/>
              <a:cxnLst/>
              <a:rect l="l" t="t" r="r" b="b"/>
              <a:pathLst>
                <a:path w="792479" h="432435">
                  <a:moveTo>
                    <a:pt x="0" y="432003"/>
                  </a:moveTo>
                  <a:lnTo>
                    <a:pt x="791997" y="432003"/>
                  </a:lnTo>
                  <a:lnTo>
                    <a:pt x="791997" y="0"/>
                  </a:lnTo>
                  <a:lnTo>
                    <a:pt x="0" y="0"/>
                  </a:lnTo>
                  <a:lnTo>
                    <a:pt x="0" y="432003"/>
                  </a:lnTo>
                  <a:close/>
                </a:path>
              </a:pathLst>
            </a:custGeom>
            <a:solidFill>
              <a:schemeClr val="bg1">
                <a:lumMod val="75000"/>
              </a:schemeClr>
            </a:solidFill>
          </p:spPr>
          <p:txBody>
            <a:bodyPr wrap="square" lIns="0" tIns="0" rIns="0" bIns="0" rtlCol="0" anchor="ctr" anchorCtr="0"/>
            <a:lstStyle/>
            <a:p>
              <a:pPr algn="ctr"/>
              <a:r>
                <a:rPr lang="ja-JP" altLang="en-US" sz="900" dirty="0">
                  <a:latin typeface="ＭＳ ゴシック" panose="020B0609070205080204" pitchFamily="49" charset="-128"/>
                  <a:ea typeface="ＭＳ ゴシック" panose="020B0609070205080204" pitchFamily="49" charset="-128"/>
                  <a:cs typeface="Meiryo UI"/>
                </a:rPr>
                <a:t>口座番号</a:t>
              </a:r>
            </a:p>
          </p:txBody>
        </p:sp>
        <p:sp>
          <p:nvSpPr>
            <p:cNvPr id="326" name="object 28"/>
            <p:cNvSpPr/>
            <p:nvPr/>
          </p:nvSpPr>
          <p:spPr>
            <a:xfrm>
              <a:off x="343026" y="3924541"/>
              <a:ext cx="196482" cy="1836420"/>
            </a:xfrm>
            <a:custGeom>
              <a:avLst/>
              <a:gdLst/>
              <a:ahLst/>
              <a:cxnLst/>
              <a:rect l="l" t="t" r="r" b="b"/>
              <a:pathLst>
                <a:path w="216534" h="1836420">
                  <a:moveTo>
                    <a:pt x="216001" y="0"/>
                  </a:moveTo>
                  <a:lnTo>
                    <a:pt x="36004" y="0"/>
                  </a:lnTo>
                  <a:lnTo>
                    <a:pt x="22025" y="2839"/>
                  </a:lnTo>
                  <a:lnTo>
                    <a:pt x="10577" y="10571"/>
                  </a:lnTo>
                  <a:lnTo>
                    <a:pt x="2841" y="22015"/>
                  </a:lnTo>
                  <a:lnTo>
                    <a:pt x="0" y="35991"/>
                  </a:lnTo>
                  <a:lnTo>
                    <a:pt x="0" y="1800021"/>
                  </a:lnTo>
                  <a:lnTo>
                    <a:pt x="2841" y="1814005"/>
                  </a:lnTo>
                  <a:lnTo>
                    <a:pt x="10577" y="1825453"/>
                  </a:lnTo>
                  <a:lnTo>
                    <a:pt x="22025" y="1833186"/>
                  </a:lnTo>
                  <a:lnTo>
                    <a:pt x="36004" y="1836026"/>
                  </a:lnTo>
                  <a:lnTo>
                    <a:pt x="216001" y="1836026"/>
                  </a:lnTo>
                  <a:lnTo>
                    <a:pt x="216001" y="0"/>
                  </a:lnTo>
                  <a:close/>
                </a:path>
              </a:pathLst>
            </a:custGeom>
            <a:solidFill>
              <a:srgbClr val="727275"/>
            </a:solidFill>
          </p:spPr>
          <p:txBody>
            <a:bodyPr vert="eaVert" wrap="square" lIns="0" tIns="72000" rIns="0" bIns="0" rtlCol="0" anchor="ctr" anchorCtr="0"/>
            <a:lstStyle/>
            <a:p>
              <a:r>
                <a:rPr lang="ja-JP" altLang="en-US" sz="900" b="1" dirty="0">
                  <a:solidFill>
                    <a:schemeClr val="bg1"/>
                  </a:solidFill>
                </a:rPr>
                <a:t>振込指定口座</a:t>
              </a:r>
              <a:r>
                <a:rPr lang="ja-JP" altLang="en-US" sz="700" b="1" dirty="0">
                  <a:solidFill>
                    <a:schemeClr val="bg1"/>
                  </a:solidFill>
                </a:rPr>
                <a:t>（委任の場合は事業主口座</a:t>
              </a:r>
              <a:r>
                <a:rPr lang="ja-JP" altLang="en-US" sz="1000" b="1" dirty="0">
                  <a:solidFill>
                    <a:schemeClr val="bg1"/>
                  </a:solidFill>
                </a:rPr>
                <a:t>）</a:t>
              </a:r>
            </a:p>
          </p:txBody>
        </p:sp>
        <p:sp>
          <p:nvSpPr>
            <p:cNvPr id="327" name="object 29"/>
            <p:cNvSpPr/>
            <p:nvPr/>
          </p:nvSpPr>
          <p:spPr>
            <a:xfrm>
              <a:off x="323507" y="3924528"/>
              <a:ext cx="6912609" cy="1836420"/>
            </a:xfrm>
            <a:custGeom>
              <a:avLst/>
              <a:gdLst/>
              <a:ahLst/>
              <a:cxnLst/>
              <a:rect l="l" t="t" r="r" b="b"/>
              <a:pathLst>
                <a:path w="6912609" h="1836420">
                  <a:moveTo>
                    <a:pt x="6912013" y="1800034"/>
                  </a:moveTo>
                  <a:lnTo>
                    <a:pt x="6909173" y="1814018"/>
                  </a:lnTo>
                  <a:lnTo>
                    <a:pt x="6901438" y="1825466"/>
                  </a:lnTo>
                  <a:lnTo>
                    <a:pt x="6889987" y="1833199"/>
                  </a:lnTo>
                  <a:lnTo>
                    <a:pt x="6875995" y="1836038"/>
                  </a:lnTo>
                  <a:lnTo>
                    <a:pt x="35991" y="1836038"/>
                  </a:lnTo>
                  <a:lnTo>
                    <a:pt x="22015" y="1833199"/>
                  </a:lnTo>
                  <a:lnTo>
                    <a:pt x="10571" y="1825466"/>
                  </a:lnTo>
                  <a:lnTo>
                    <a:pt x="2839" y="1814018"/>
                  </a:lnTo>
                  <a:lnTo>
                    <a:pt x="0" y="1800034"/>
                  </a:lnTo>
                  <a:lnTo>
                    <a:pt x="0" y="36004"/>
                  </a:lnTo>
                  <a:lnTo>
                    <a:pt x="2839" y="22025"/>
                  </a:lnTo>
                  <a:lnTo>
                    <a:pt x="10571" y="10577"/>
                  </a:lnTo>
                  <a:lnTo>
                    <a:pt x="22015" y="2841"/>
                  </a:lnTo>
                  <a:lnTo>
                    <a:pt x="35991" y="0"/>
                  </a:lnTo>
                  <a:lnTo>
                    <a:pt x="6875995" y="0"/>
                  </a:lnTo>
                  <a:lnTo>
                    <a:pt x="6889987" y="2841"/>
                  </a:lnTo>
                  <a:lnTo>
                    <a:pt x="6901438" y="10577"/>
                  </a:lnTo>
                  <a:lnTo>
                    <a:pt x="6909173" y="22025"/>
                  </a:lnTo>
                  <a:lnTo>
                    <a:pt x="6912013" y="36004"/>
                  </a:lnTo>
                  <a:lnTo>
                    <a:pt x="6912013" y="1800034"/>
                  </a:lnTo>
                  <a:close/>
                </a:path>
              </a:pathLst>
            </a:custGeom>
            <a:ln w="28803">
              <a:solidFill>
                <a:srgbClr val="221915"/>
              </a:solidFill>
            </a:ln>
          </p:spPr>
          <p:txBody>
            <a:bodyPr wrap="square" lIns="0" tIns="0" rIns="0" bIns="0" rtlCol="0"/>
            <a:lstStyle/>
            <a:p>
              <a:endParaRPr/>
            </a:p>
          </p:txBody>
        </p:sp>
        <p:sp>
          <p:nvSpPr>
            <p:cNvPr id="328" name="object 41"/>
            <p:cNvSpPr/>
            <p:nvPr/>
          </p:nvSpPr>
          <p:spPr>
            <a:xfrm>
              <a:off x="1475511" y="4626533"/>
              <a:ext cx="216535" cy="252095"/>
            </a:xfrm>
            <a:custGeom>
              <a:avLst/>
              <a:gdLst/>
              <a:ahLst/>
              <a:cxnLst/>
              <a:rect l="l" t="t" r="r" b="b"/>
              <a:pathLst>
                <a:path w="216535" h="252095">
                  <a:moveTo>
                    <a:pt x="216001" y="252018"/>
                  </a:moveTo>
                  <a:lnTo>
                    <a:pt x="0" y="252018"/>
                  </a:lnTo>
                  <a:lnTo>
                    <a:pt x="0" y="0"/>
                  </a:lnTo>
                  <a:lnTo>
                    <a:pt x="216001" y="0"/>
                  </a:lnTo>
                  <a:lnTo>
                    <a:pt x="216001" y="252018"/>
                  </a:lnTo>
                  <a:close/>
                </a:path>
              </a:pathLst>
            </a:custGeom>
            <a:ln w="5397">
              <a:solidFill>
                <a:srgbClr val="221915"/>
              </a:solidFill>
            </a:ln>
          </p:spPr>
          <p:txBody>
            <a:bodyPr wrap="square" lIns="0" tIns="0" rIns="0" bIns="0" rtlCol="0"/>
            <a:lstStyle/>
            <a:p>
              <a:endParaRPr/>
            </a:p>
          </p:txBody>
        </p:sp>
        <p:sp>
          <p:nvSpPr>
            <p:cNvPr id="329" name="object 51"/>
            <p:cNvSpPr/>
            <p:nvPr/>
          </p:nvSpPr>
          <p:spPr>
            <a:xfrm>
              <a:off x="6299517" y="5238546"/>
              <a:ext cx="216535" cy="252095"/>
            </a:xfrm>
            <a:custGeom>
              <a:avLst/>
              <a:gdLst/>
              <a:ahLst/>
              <a:cxnLst/>
              <a:rect l="l" t="t" r="r" b="b"/>
              <a:pathLst>
                <a:path w="216534" h="252095">
                  <a:moveTo>
                    <a:pt x="216001" y="252031"/>
                  </a:moveTo>
                  <a:lnTo>
                    <a:pt x="0" y="252031"/>
                  </a:lnTo>
                  <a:lnTo>
                    <a:pt x="0" y="0"/>
                  </a:lnTo>
                  <a:lnTo>
                    <a:pt x="216001" y="0"/>
                  </a:lnTo>
                  <a:lnTo>
                    <a:pt x="216001" y="252031"/>
                  </a:lnTo>
                  <a:close/>
                </a:path>
              </a:pathLst>
            </a:custGeom>
            <a:ln w="5397">
              <a:solidFill>
                <a:srgbClr val="221915"/>
              </a:solidFill>
            </a:ln>
          </p:spPr>
          <p:txBody>
            <a:bodyPr wrap="square" lIns="0" tIns="0" rIns="0" bIns="0" rtlCol="0"/>
            <a:lstStyle/>
            <a:p>
              <a:endParaRPr/>
            </a:p>
          </p:txBody>
        </p:sp>
        <p:sp>
          <p:nvSpPr>
            <p:cNvPr id="330" name="object 54"/>
            <p:cNvSpPr/>
            <p:nvPr/>
          </p:nvSpPr>
          <p:spPr>
            <a:xfrm>
              <a:off x="2915513" y="4536516"/>
              <a:ext cx="0" cy="432434"/>
            </a:xfrm>
            <a:custGeom>
              <a:avLst/>
              <a:gdLst/>
              <a:ahLst/>
              <a:cxnLst/>
              <a:rect l="l" t="t" r="r" b="b"/>
              <a:pathLst>
                <a:path h="432435">
                  <a:moveTo>
                    <a:pt x="0" y="432003"/>
                  </a:moveTo>
                  <a:lnTo>
                    <a:pt x="0" y="0"/>
                  </a:lnTo>
                </a:path>
              </a:pathLst>
            </a:custGeom>
            <a:ln w="16205">
              <a:solidFill>
                <a:srgbClr val="221915"/>
              </a:solidFill>
            </a:ln>
          </p:spPr>
          <p:txBody>
            <a:bodyPr wrap="square" lIns="0" tIns="0" rIns="0" bIns="0" rtlCol="0"/>
            <a:lstStyle/>
            <a:p>
              <a:endParaRPr/>
            </a:p>
          </p:txBody>
        </p:sp>
        <p:sp>
          <p:nvSpPr>
            <p:cNvPr id="331" name="object 55"/>
            <p:cNvSpPr/>
            <p:nvPr/>
          </p:nvSpPr>
          <p:spPr>
            <a:xfrm>
              <a:off x="5507507" y="4968544"/>
              <a:ext cx="0" cy="792480"/>
            </a:xfrm>
            <a:custGeom>
              <a:avLst/>
              <a:gdLst/>
              <a:ahLst/>
              <a:cxnLst/>
              <a:rect l="l" t="t" r="r" b="b"/>
              <a:pathLst>
                <a:path h="792479">
                  <a:moveTo>
                    <a:pt x="0" y="792010"/>
                  </a:moveTo>
                  <a:lnTo>
                    <a:pt x="0" y="0"/>
                  </a:lnTo>
                </a:path>
              </a:pathLst>
            </a:custGeom>
            <a:ln w="16205">
              <a:solidFill>
                <a:srgbClr val="221915"/>
              </a:solidFill>
            </a:ln>
          </p:spPr>
          <p:txBody>
            <a:bodyPr wrap="square" lIns="0" tIns="0" rIns="0" bIns="0" rtlCol="0"/>
            <a:lstStyle/>
            <a:p>
              <a:endParaRPr/>
            </a:p>
          </p:txBody>
        </p:sp>
        <p:sp>
          <p:nvSpPr>
            <p:cNvPr id="332" name="object 56"/>
            <p:cNvSpPr/>
            <p:nvPr/>
          </p:nvSpPr>
          <p:spPr>
            <a:xfrm>
              <a:off x="5507545" y="4536528"/>
              <a:ext cx="0" cy="432434"/>
            </a:xfrm>
            <a:custGeom>
              <a:avLst/>
              <a:gdLst/>
              <a:ahLst/>
              <a:cxnLst/>
              <a:rect l="l" t="t" r="r" b="b"/>
              <a:pathLst>
                <a:path h="432435">
                  <a:moveTo>
                    <a:pt x="0" y="0"/>
                  </a:moveTo>
                  <a:lnTo>
                    <a:pt x="0" y="432003"/>
                  </a:lnTo>
                </a:path>
              </a:pathLst>
            </a:custGeom>
            <a:ln w="5397">
              <a:solidFill>
                <a:srgbClr val="221915"/>
              </a:solidFill>
              <a:prstDash val="dash"/>
            </a:ln>
          </p:spPr>
          <p:txBody>
            <a:bodyPr wrap="square" lIns="0" tIns="0" rIns="0" bIns="0" rtlCol="0"/>
            <a:lstStyle/>
            <a:p>
              <a:endParaRPr/>
            </a:p>
          </p:txBody>
        </p:sp>
        <p:sp>
          <p:nvSpPr>
            <p:cNvPr id="333" name="object 119"/>
            <p:cNvSpPr/>
            <p:nvPr/>
          </p:nvSpPr>
          <p:spPr>
            <a:xfrm>
              <a:off x="3778250" y="3978581"/>
              <a:ext cx="488659" cy="108584"/>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650" dirty="0">
                  <a:latin typeface="ＭＳ ゴシック" panose="020B0609070205080204" pitchFamily="49" charset="-128"/>
                  <a:ea typeface="ＭＳ ゴシック" panose="020B0609070205080204" pitchFamily="49" charset="-128"/>
                </a:rPr>
                <a:t>銀行</a:t>
              </a:r>
              <a:endParaRPr sz="650" dirty="0">
                <a:latin typeface="ＭＳ ゴシック" panose="020B0609070205080204" pitchFamily="49" charset="-128"/>
                <a:ea typeface="ＭＳ ゴシック" panose="020B0609070205080204" pitchFamily="49" charset="-128"/>
              </a:endParaRPr>
            </a:p>
          </p:txBody>
        </p:sp>
        <p:sp>
          <p:nvSpPr>
            <p:cNvPr id="334" name="object 119"/>
            <p:cNvSpPr/>
            <p:nvPr/>
          </p:nvSpPr>
          <p:spPr>
            <a:xfrm>
              <a:off x="3778250" y="4194605"/>
              <a:ext cx="471347" cy="119205"/>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信用金庫</a:t>
              </a:r>
              <a:endParaRPr sz="700" dirty="0">
                <a:latin typeface="ＭＳ ゴシック" panose="020B0609070205080204" pitchFamily="49" charset="-128"/>
                <a:ea typeface="ＭＳ ゴシック" panose="020B0609070205080204" pitchFamily="49" charset="-128"/>
              </a:endParaRPr>
            </a:p>
          </p:txBody>
        </p:sp>
        <p:sp>
          <p:nvSpPr>
            <p:cNvPr id="335" name="object 119"/>
            <p:cNvSpPr/>
            <p:nvPr/>
          </p:nvSpPr>
          <p:spPr>
            <a:xfrm>
              <a:off x="3778250" y="4338621"/>
              <a:ext cx="453406" cy="118248"/>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その他</a:t>
              </a:r>
              <a:endParaRPr sz="700" dirty="0">
                <a:latin typeface="ＭＳ ゴシック" panose="020B0609070205080204" pitchFamily="49" charset="-128"/>
                <a:ea typeface="ＭＳ ゴシック" panose="020B0609070205080204" pitchFamily="49" charset="-128"/>
              </a:endParaRPr>
            </a:p>
          </p:txBody>
        </p:sp>
        <p:sp>
          <p:nvSpPr>
            <p:cNvPr id="336" name="object 119"/>
            <p:cNvSpPr/>
            <p:nvPr/>
          </p:nvSpPr>
          <p:spPr>
            <a:xfrm>
              <a:off x="6658570" y="4050589"/>
              <a:ext cx="324485" cy="108585"/>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本店</a:t>
              </a:r>
              <a:endParaRPr sz="700" dirty="0">
                <a:latin typeface="ＭＳ ゴシック" panose="020B0609070205080204" pitchFamily="49" charset="-128"/>
                <a:ea typeface="ＭＳ ゴシック" panose="020B0609070205080204" pitchFamily="49" charset="-128"/>
              </a:endParaRPr>
            </a:p>
          </p:txBody>
        </p:sp>
        <p:sp>
          <p:nvSpPr>
            <p:cNvPr id="337" name="object 119"/>
            <p:cNvSpPr/>
            <p:nvPr/>
          </p:nvSpPr>
          <p:spPr>
            <a:xfrm>
              <a:off x="6658570" y="4194605"/>
              <a:ext cx="324485" cy="108585"/>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支店</a:t>
              </a:r>
              <a:endParaRPr sz="700" dirty="0">
                <a:latin typeface="ＭＳ ゴシック" panose="020B0609070205080204" pitchFamily="49" charset="-128"/>
                <a:ea typeface="ＭＳ ゴシック" panose="020B0609070205080204" pitchFamily="49" charset="-128"/>
              </a:endParaRPr>
            </a:p>
          </p:txBody>
        </p:sp>
        <p:sp>
          <p:nvSpPr>
            <p:cNvPr id="338" name="object 119"/>
            <p:cNvSpPr/>
            <p:nvPr/>
          </p:nvSpPr>
          <p:spPr>
            <a:xfrm>
              <a:off x="6658570" y="4338621"/>
              <a:ext cx="324485" cy="129259"/>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その他</a:t>
              </a:r>
              <a:endParaRPr sz="700" dirty="0">
                <a:latin typeface="ＭＳ ゴシック" panose="020B0609070205080204" pitchFamily="49" charset="-128"/>
                <a:ea typeface="ＭＳ ゴシック" panose="020B0609070205080204" pitchFamily="49" charset="-128"/>
              </a:endParaRPr>
            </a:p>
          </p:txBody>
        </p:sp>
        <p:sp>
          <p:nvSpPr>
            <p:cNvPr id="339" name="object 78"/>
            <p:cNvSpPr txBox="1"/>
            <p:nvPr/>
          </p:nvSpPr>
          <p:spPr>
            <a:xfrm>
              <a:off x="5582856" y="4702262"/>
              <a:ext cx="1182035" cy="123111"/>
            </a:xfrm>
            <a:prstGeom prst="rect">
              <a:avLst/>
            </a:prstGeom>
          </p:spPr>
          <p:txBody>
            <a:bodyPr vert="horz" wrap="square" lIns="0" tIns="0" rIns="0" bIns="0" rtlCol="0">
              <a:spAutoFit/>
            </a:bodyPr>
            <a:lstStyle/>
            <a:p>
              <a:pPr marL="12700"/>
              <a:r>
                <a:rPr lang="ja-JP" altLang="en-US" sz="800" dirty="0">
                  <a:latin typeface="ＭＳ ゴシック" panose="020B0609070205080204" pitchFamily="49" charset="-128"/>
                  <a:ea typeface="ＭＳ ゴシック" panose="020B0609070205080204" pitchFamily="49" charset="-128"/>
                  <a:cs typeface="Meiryo UI"/>
                </a:rPr>
                <a:t>左</a:t>
              </a:r>
              <a:r>
                <a:rPr lang="ja-JP" altLang="en-US" sz="800" dirty="0" err="1">
                  <a:latin typeface="ＭＳ ゴシック" panose="020B0609070205080204" pitchFamily="49" charset="-128"/>
                  <a:ea typeface="ＭＳ ゴシック" panose="020B0609070205080204" pitchFamily="49" charset="-128"/>
                  <a:cs typeface="Meiryo UI"/>
                </a:rPr>
                <a:t>づ</a:t>
              </a:r>
              <a:r>
                <a:rPr lang="ja-JP" altLang="en-US" sz="800" dirty="0">
                  <a:latin typeface="ＭＳ ゴシック" panose="020B0609070205080204" pitchFamily="49" charset="-128"/>
                  <a:ea typeface="ＭＳ ゴシック" panose="020B0609070205080204" pitchFamily="49" charset="-128"/>
                  <a:cs typeface="Meiryo UI"/>
                </a:rPr>
                <a:t>めでご記入ください。</a:t>
              </a:r>
              <a:endParaRPr sz="800" dirty="0">
                <a:latin typeface="ＭＳ ゴシック" panose="020B0609070205080204" pitchFamily="49" charset="-128"/>
                <a:ea typeface="ＭＳ ゴシック" panose="020B0609070205080204" pitchFamily="49" charset="-128"/>
                <a:cs typeface="Meiryo UI"/>
              </a:endParaRPr>
            </a:p>
          </p:txBody>
        </p:sp>
        <p:sp>
          <p:nvSpPr>
            <p:cNvPr id="340" name="object 65"/>
            <p:cNvSpPr txBox="1"/>
            <p:nvPr/>
          </p:nvSpPr>
          <p:spPr>
            <a:xfrm>
              <a:off x="1783790" y="4609547"/>
              <a:ext cx="433744" cy="123111"/>
            </a:xfrm>
            <a:prstGeom prst="rect">
              <a:avLst/>
            </a:prstGeom>
          </p:spPr>
          <p:txBody>
            <a:bodyPr vert="horz" wrap="square" lIns="0" tIns="0" rIns="0" bIns="0" rtlCol="0" anchor="ctr" anchorCtr="0">
              <a:spAutoFit/>
            </a:bodyPr>
            <a:lstStyle/>
            <a:p>
              <a:pPr marL="12700">
                <a:lnSpc>
                  <a:spcPct val="10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１</a:t>
              </a:r>
              <a:r>
                <a:rPr lang="en-US" altLang="ja-JP" sz="800" dirty="0">
                  <a:solidFill>
                    <a:srgbClr val="231F20"/>
                  </a:solidFill>
                  <a:latin typeface="ＭＳ ゴシック" panose="020B0609070205080204" pitchFamily="49" charset="-128"/>
                  <a:ea typeface="ＭＳ ゴシック" panose="020B0609070205080204" pitchFamily="49" charset="-128"/>
                  <a:cs typeface="PMingLiU"/>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普通</a:t>
              </a:r>
              <a:endParaRPr sz="800" dirty="0">
                <a:latin typeface="ＭＳ ゴシック" panose="020B0609070205080204" pitchFamily="49" charset="-128"/>
                <a:ea typeface="ＭＳ ゴシック" panose="020B0609070205080204" pitchFamily="49" charset="-128"/>
                <a:cs typeface="PMingLiU"/>
              </a:endParaRPr>
            </a:p>
          </p:txBody>
        </p:sp>
        <p:sp>
          <p:nvSpPr>
            <p:cNvPr id="341" name="object 65"/>
            <p:cNvSpPr txBox="1"/>
            <p:nvPr/>
          </p:nvSpPr>
          <p:spPr>
            <a:xfrm>
              <a:off x="1794238" y="4761947"/>
              <a:ext cx="433744" cy="123111"/>
            </a:xfrm>
            <a:prstGeom prst="rect">
              <a:avLst/>
            </a:prstGeom>
          </p:spPr>
          <p:txBody>
            <a:bodyPr vert="horz" wrap="square" lIns="0" tIns="0" rIns="0" bIns="0" rtlCol="0" anchor="ctr" anchorCtr="0">
              <a:spAutoFit/>
            </a:bodyPr>
            <a:lstStyle/>
            <a:p>
              <a:pPr marL="12700">
                <a:lnSpc>
                  <a:spcPct val="10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２</a:t>
              </a:r>
              <a:r>
                <a:rPr lang="en-US" altLang="ja-JP" sz="800" dirty="0">
                  <a:solidFill>
                    <a:srgbClr val="231F20"/>
                  </a:solidFill>
                  <a:latin typeface="ＭＳ ゴシック" panose="020B0609070205080204" pitchFamily="49" charset="-128"/>
                  <a:ea typeface="ＭＳ ゴシック" panose="020B0609070205080204" pitchFamily="49" charset="-128"/>
                  <a:cs typeface="PMingLiU"/>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当座</a:t>
              </a:r>
              <a:endParaRPr sz="800" dirty="0">
                <a:latin typeface="ＭＳ ゴシック" panose="020B0609070205080204" pitchFamily="49" charset="-128"/>
                <a:ea typeface="ＭＳ ゴシック" panose="020B0609070205080204" pitchFamily="49" charset="-128"/>
                <a:cs typeface="PMingLiU"/>
              </a:endParaRPr>
            </a:p>
          </p:txBody>
        </p:sp>
        <p:sp>
          <p:nvSpPr>
            <p:cNvPr id="342" name="object 65"/>
            <p:cNvSpPr txBox="1"/>
            <p:nvPr/>
          </p:nvSpPr>
          <p:spPr>
            <a:xfrm>
              <a:off x="6598485" y="5193158"/>
              <a:ext cx="572352" cy="369332"/>
            </a:xfrm>
            <a:prstGeom prst="rect">
              <a:avLst/>
            </a:prstGeom>
          </p:spPr>
          <p:txBody>
            <a:bodyPr vert="horz" wrap="square" lIns="0" tIns="0" rIns="0" bIns="0" rtlCol="0" anchor="ctr" anchorCtr="0">
              <a:sp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１</a:t>
              </a:r>
              <a:r>
                <a:rPr lang="en-US" altLang="ja-JP" sz="800" dirty="0">
                  <a:solidFill>
                    <a:srgbClr val="231F20"/>
                  </a:solidFill>
                  <a:latin typeface="ＭＳ ゴシック" panose="020B0609070205080204" pitchFamily="49" charset="-128"/>
                  <a:ea typeface="ＭＳ ゴシック" panose="020B0609070205080204" pitchFamily="49" charset="-128"/>
                  <a:cs typeface="PMingLiU"/>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申請者</a:t>
              </a:r>
              <a:endParaRPr lang="en-US" altLang="ja-JP" sz="800" dirty="0">
                <a:solidFill>
                  <a:srgbClr val="231F20"/>
                </a:solidFill>
                <a:latin typeface="ＭＳ ゴシック" panose="020B0609070205080204" pitchFamily="49" charset="-128"/>
                <a:ea typeface="ＭＳ ゴシック" panose="020B0609070205080204" pitchFamily="49" charset="-128"/>
                <a:cs typeface="PMingLiU"/>
              </a:endParaRPr>
            </a:p>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２</a:t>
              </a:r>
              <a:r>
                <a:rPr lang="en-US" altLang="ja-JP" sz="800" dirty="0">
                  <a:solidFill>
                    <a:srgbClr val="231F20"/>
                  </a:solidFill>
                  <a:latin typeface="ＭＳ ゴシック" panose="020B0609070205080204" pitchFamily="49" charset="-128"/>
                  <a:ea typeface="ＭＳ ゴシック" panose="020B0609070205080204" pitchFamily="49" charset="-128"/>
                  <a:cs typeface="PMingLiU"/>
                </a:rPr>
                <a:t>.</a:t>
              </a:r>
              <a:r>
                <a:rPr lang="ja-JP" altLang="en-US" sz="600" dirty="0">
                  <a:solidFill>
                    <a:srgbClr val="231F20"/>
                  </a:solidFill>
                  <a:latin typeface="ＭＳ ゴシック" panose="020B0609070205080204" pitchFamily="49" charset="-128"/>
                  <a:ea typeface="ＭＳ ゴシック" panose="020B0609070205080204" pitchFamily="49" charset="-128"/>
                  <a:cs typeface="PMingLiU"/>
                </a:rPr>
                <a:t>受取代理人</a:t>
              </a:r>
              <a:endParaRPr sz="600" dirty="0">
                <a:latin typeface="ＭＳ ゴシック" panose="020B0609070205080204" pitchFamily="49" charset="-128"/>
                <a:ea typeface="ＭＳ ゴシック" panose="020B0609070205080204" pitchFamily="49" charset="-128"/>
                <a:cs typeface="PMingLiU"/>
              </a:endParaRPr>
            </a:p>
          </p:txBody>
        </p:sp>
        <p:pic>
          <p:nvPicPr>
            <p:cNvPr id="344"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00632" y="4607483"/>
              <a:ext cx="1542893" cy="3070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45" name="object 34"/>
            <p:cNvSpPr/>
            <p:nvPr/>
          </p:nvSpPr>
          <p:spPr>
            <a:xfrm>
              <a:off x="539508" y="4536528"/>
              <a:ext cx="6696075" cy="0"/>
            </a:xfrm>
            <a:custGeom>
              <a:avLst/>
              <a:gdLst/>
              <a:ahLst/>
              <a:cxnLst/>
              <a:rect l="l" t="t" r="r" b="b"/>
              <a:pathLst>
                <a:path w="6696075">
                  <a:moveTo>
                    <a:pt x="0" y="0"/>
                  </a:moveTo>
                  <a:lnTo>
                    <a:pt x="6696011" y="0"/>
                  </a:lnTo>
                </a:path>
              </a:pathLst>
            </a:custGeom>
            <a:ln w="16205">
              <a:solidFill>
                <a:srgbClr val="221915"/>
              </a:solidFill>
            </a:ln>
          </p:spPr>
          <p:txBody>
            <a:bodyPr wrap="square" lIns="0" tIns="0" rIns="0" bIns="0" rtlCol="0"/>
            <a:lstStyle/>
            <a:p>
              <a:endParaRPr/>
            </a:p>
          </p:txBody>
        </p:sp>
        <p:sp>
          <p:nvSpPr>
            <p:cNvPr id="346" name="object 34"/>
            <p:cNvSpPr/>
            <p:nvPr/>
          </p:nvSpPr>
          <p:spPr>
            <a:xfrm>
              <a:off x="539508" y="4984203"/>
              <a:ext cx="6696075" cy="0"/>
            </a:xfrm>
            <a:custGeom>
              <a:avLst/>
              <a:gdLst/>
              <a:ahLst/>
              <a:cxnLst/>
              <a:rect l="l" t="t" r="r" b="b"/>
              <a:pathLst>
                <a:path w="6696075">
                  <a:moveTo>
                    <a:pt x="0" y="0"/>
                  </a:moveTo>
                  <a:lnTo>
                    <a:pt x="6696011" y="0"/>
                  </a:lnTo>
                </a:path>
              </a:pathLst>
            </a:custGeom>
            <a:ln w="16205">
              <a:solidFill>
                <a:srgbClr val="221915"/>
              </a:solidFill>
            </a:ln>
          </p:spPr>
          <p:txBody>
            <a:bodyPr wrap="square" lIns="0" tIns="0" rIns="0" bIns="0" rtlCol="0"/>
            <a:lstStyle/>
            <a:p>
              <a:endParaRPr/>
            </a:p>
          </p:txBody>
        </p:sp>
        <p:sp>
          <p:nvSpPr>
            <p:cNvPr id="347" name="object 2"/>
            <p:cNvSpPr/>
            <p:nvPr/>
          </p:nvSpPr>
          <p:spPr>
            <a:xfrm>
              <a:off x="540526" y="4546905"/>
              <a:ext cx="792366" cy="422057"/>
            </a:xfrm>
            <a:custGeom>
              <a:avLst/>
              <a:gdLst/>
              <a:ahLst/>
              <a:cxnLst/>
              <a:rect l="l" t="t" r="r" b="b"/>
              <a:pathLst>
                <a:path w="1008380" h="1224279">
                  <a:moveTo>
                    <a:pt x="1007999" y="0"/>
                  </a:moveTo>
                  <a:lnTo>
                    <a:pt x="35991" y="0"/>
                  </a:lnTo>
                  <a:lnTo>
                    <a:pt x="22015" y="2841"/>
                  </a:lnTo>
                  <a:lnTo>
                    <a:pt x="10571" y="10577"/>
                  </a:lnTo>
                  <a:lnTo>
                    <a:pt x="2839" y="22025"/>
                  </a:lnTo>
                  <a:lnTo>
                    <a:pt x="0" y="36004"/>
                  </a:lnTo>
                  <a:lnTo>
                    <a:pt x="0" y="1188021"/>
                  </a:lnTo>
                  <a:lnTo>
                    <a:pt x="2839" y="1202005"/>
                  </a:lnTo>
                  <a:lnTo>
                    <a:pt x="10571" y="1213453"/>
                  </a:lnTo>
                  <a:lnTo>
                    <a:pt x="22015" y="1221186"/>
                  </a:lnTo>
                  <a:lnTo>
                    <a:pt x="35991" y="1224026"/>
                  </a:lnTo>
                  <a:lnTo>
                    <a:pt x="1007999" y="1224026"/>
                  </a:lnTo>
                  <a:lnTo>
                    <a:pt x="1007999" y="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預金種別</a:t>
              </a:r>
            </a:p>
          </p:txBody>
        </p:sp>
      </p:grpSp>
      <p:grpSp>
        <p:nvGrpSpPr>
          <p:cNvPr id="106" name="グループ化 105"/>
          <p:cNvGrpSpPr/>
          <p:nvPr/>
        </p:nvGrpSpPr>
        <p:grpSpPr>
          <a:xfrm>
            <a:off x="362095" y="8620949"/>
            <a:ext cx="5278631" cy="763914"/>
            <a:chOff x="2615497" y="7001550"/>
            <a:chExt cx="5359273" cy="377465"/>
          </a:xfrm>
        </p:grpSpPr>
        <p:pic>
          <p:nvPicPr>
            <p:cNvPr id="108"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17063" y="7036798"/>
              <a:ext cx="1971003" cy="1069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9" name="テキスト ボックス 1"/>
            <p:cNvSpPr txBox="1"/>
            <p:nvPr/>
          </p:nvSpPr>
          <p:spPr>
            <a:xfrm>
              <a:off x="2615497" y="7001550"/>
              <a:ext cx="5359273" cy="377465"/>
            </a:xfrm>
            <a:prstGeom prst="rect">
              <a:avLst/>
            </a:prstGeom>
            <a:noFill/>
            <a:ln w="6350">
              <a:solidFill>
                <a:schemeClr val="tx1"/>
              </a:solidFill>
              <a:prstDash val="sysDot"/>
            </a:ln>
          </p:spPr>
          <p:txBody>
            <a:bodyPr wrap="square" lIns="36000" tIns="0" rIns="0" bIns="0" rtlCol="0" anchor="t" anchorCtr="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US" altLang="ja-JP" sz="900" dirty="0">
                <a:latin typeface="ＭＳ ゴシック" panose="020B0609070205080204" pitchFamily="49" charset="-128"/>
                <a:ea typeface="ＭＳ ゴシック" panose="020B0609070205080204" pitchFamily="49" charset="-128"/>
              </a:endParaRPr>
            </a:p>
            <a:p>
              <a:pPr>
                <a:lnSpc>
                  <a:spcPts val="1500"/>
                </a:lnSpc>
              </a:pPr>
              <a:r>
                <a:rPr lang="ja-JP" altLang="en-US" sz="800" dirty="0">
                  <a:latin typeface="ＭＳ ゴシック" panose="020B0609070205080204" pitchFamily="49" charset="-128"/>
                  <a:ea typeface="ＭＳ ゴシック" panose="020B0609070205080204" pitchFamily="49" charset="-128"/>
                </a:rPr>
                <a:t>　 　被保険者のマイナンバー記載欄</a:t>
              </a:r>
              <a:r>
                <a:rPr lang="ja-JP" altLang="en-US" sz="900" dirty="0">
                  <a:latin typeface="ＭＳ ゴシック" panose="020B0609070205080204" pitchFamily="49" charset="-128"/>
                  <a:ea typeface="ＭＳ ゴシック" panose="020B0609070205080204" pitchFamily="49" charset="-128"/>
                </a:rPr>
                <a:t>　</a:t>
              </a:r>
              <a:endParaRPr lang="en-US" altLang="ja-JP" sz="900" dirty="0">
                <a:latin typeface="ＭＳ ゴシック" panose="020B0609070205080204" pitchFamily="49" charset="-128"/>
                <a:ea typeface="ＭＳ ゴシック" panose="020B0609070205080204" pitchFamily="49" charset="-128"/>
              </a:endParaRPr>
            </a:p>
            <a:p>
              <a:pPr>
                <a:lnSpc>
                  <a:spcPts val="1500"/>
                </a:lnSpc>
              </a:pPr>
              <a:r>
                <a:rPr lang="ja-JP" altLang="en-US" sz="900" dirty="0">
                  <a:latin typeface="ＭＳ ゴシック" panose="020B0609070205080204" pitchFamily="49" charset="-128"/>
                  <a:ea typeface="ＭＳ ゴシック" panose="020B0609070205080204" pitchFamily="49" charset="-128"/>
                </a:rPr>
                <a:t>　</a:t>
              </a:r>
              <a:r>
                <a:rPr lang="ja-JP" altLang="en-US" sz="1000" b="1" dirty="0">
                  <a:solidFill>
                    <a:srgbClr val="FF0000"/>
                  </a:solidFill>
                  <a:latin typeface="ＭＳ ゴシック" panose="020B0609070205080204" pitchFamily="49" charset="-128"/>
                  <a:ea typeface="ＭＳ ゴシック" panose="020B0609070205080204" pitchFamily="49" charset="-128"/>
                </a:rPr>
                <a:t>・</a:t>
              </a:r>
              <a:r>
                <a:rPr lang="ja-JP" altLang="en-US" sz="1000" b="1" u="sng" dirty="0">
                  <a:solidFill>
                    <a:srgbClr val="FF0000"/>
                  </a:solidFill>
                  <a:latin typeface="ＭＳ ゴシック" panose="020B0609070205080204" pitchFamily="49" charset="-128"/>
                  <a:ea typeface="ＭＳ ゴシック" panose="020B0609070205080204" pitchFamily="49" charset="-128"/>
                </a:rPr>
                <a:t>被保険者証の記号番号を記入した場合は、マイナンバーの記載は不要です</a:t>
              </a:r>
              <a:endParaRPr lang="en-US" altLang="ja-JP" sz="1000" b="1" u="sng" dirty="0">
                <a:solidFill>
                  <a:srgbClr val="FF0000"/>
                </a:solidFill>
                <a:latin typeface="ＭＳ ゴシック" panose="020B0609070205080204" pitchFamily="49" charset="-128"/>
                <a:ea typeface="ＭＳ ゴシック" panose="020B0609070205080204" pitchFamily="49" charset="-128"/>
              </a:endParaRPr>
            </a:p>
            <a:p>
              <a:pPr>
                <a:lnSpc>
                  <a:spcPts val="1500"/>
                </a:lnSpc>
              </a:pPr>
              <a:r>
                <a:rPr lang="ja-JP" altLang="en-US" sz="1000" dirty="0">
                  <a:latin typeface="ＭＳ ゴシック" panose="020B0609070205080204" pitchFamily="49" charset="-128"/>
                  <a:ea typeface="ＭＳ ゴシック" panose="020B0609070205080204" pitchFamily="49" charset="-128"/>
                </a:rPr>
                <a:t>　</a:t>
              </a:r>
              <a:r>
                <a:rPr lang="ja-JP" altLang="en-US" sz="950" dirty="0">
                  <a:latin typeface="ＭＳ ゴシック" panose="020B0609070205080204" pitchFamily="49" charset="-128"/>
                  <a:ea typeface="ＭＳ ゴシック" panose="020B0609070205080204" pitchFamily="49" charset="-128"/>
                </a:rPr>
                <a:t>･ マイナンバーを記載した場合は、個人番号確認、本人確認をするための添付書類が必要です</a:t>
              </a:r>
              <a:endParaRPr lang="en-US" altLang="ja-JP" sz="900" dirty="0">
                <a:latin typeface="ＭＳ ゴシック" panose="020B0609070205080204" pitchFamily="49" charset="-128"/>
                <a:ea typeface="ＭＳ ゴシック" panose="020B0609070205080204" pitchFamily="49" charset="-128"/>
              </a:endParaRPr>
            </a:p>
            <a:p>
              <a:endParaRPr lang="en-US" altLang="ja-JP" sz="900" dirty="0">
                <a:latin typeface="ＭＳ ゴシック" panose="020B0609070205080204" pitchFamily="49" charset="-128"/>
                <a:ea typeface="ＭＳ ゴシック" panose="020B0609070205080204" pitchFamily="49" charset="-128"/>
              </a:endParaRPr>
            </a:p>
          </p:txBody>
        </p:sp>
      </p:grpSp>
      <p:grpSp>
        <p:nvGrpSpPr>
          <p:cNvPr id="104" name="グループ化 103"/>
          <p:cNvGrpSpPr/>
          <p:nvPr/>
        </p:nvGrpSpPr>
        <p:grpSpPr>
          <a:xfrm>
            <a:off x="343026" y="3966655"/>
            <a:ext cx="6920270" cy="1944370"/>
            <a:chOff x="1007516" y="6120561"/>
            <a:chExt cx="6228181" cy="1944370"/>
          </a:xfrm>
        </p:grpSpPr>
        <p:sp>
          <p:nvSpPr>
            <p:cNvPr id="105" name="object 7"/>
            <p:cNvSpPr/>
            <p:nvPr/>
          </p:nvSpPr>
          <p:spPr>
            <a:xfrm>
              <a:off x="1212916" y="6120574"/>
              <a:ext cx="766772" cy="720027"/>
            </a:xfrm>
            <a:custGeom>
              <a:avLst/>
              <a:gdLst/>
              <a:ahLst/>
              <a:cxnLst/>
              <a:rect l="l" t="t" r="r" b="b"/>
              <a:pathLst>
                <a:path w="972185" h="1944370">
                  <a:moveTo>
                    <a:pt x="972007" y="0"/>
                  </a:moveTo>
                  <a:lnTo>
                    <a:pt x="36004" y="0"/>
                  </a:lnTo>
                  <a:lnTo>
                    <a:pt x="22025" y="2839"/>
                  </a:lnTo>
                  <a:lnTo>
                    <a:pt x="10577" y="10572"/>
                  </a:lnTo>
                  <a:lnTo>
                    <a:pt x="2841" y="22020"/>
                  </a:lnTo>
                  <a:lnTo>
                    <a:pt x="0" y="36004"/>
                  </a:lnTo>
                  <a:lnTo>
                    <a:pt x="0" y="1908022"/>
                  </a:lnTo>
                  <a:lnTo>
                    <a:pt x="2841" y="1922006"/>
                  </a:lnTo>
                  <a:lnTo>
                    <a:pt x="10577" y="1933454"/>
                  </a:lnTo>
                  <a:lnTo>
                    <a:pt x="22025" y="1941187"/>
                  </a:lnTo>
                  <a:lnTo>
                    <a:pt x="36004" y="1944027"/>
                  </a:lnTo>
                  <a:lnTo>
                    <a:pt x="972007" y="1944027"/>
                  </a:lnTo>
                  <a:lnTo>
                    <a:pt x="972007" y="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被保険者</a:t>
              </a:r>
              <a:endParaRPr lang="en-US" altLang="ja-JP" sz="900" dirty="0">
                <a:latin typeface="ＭＳ ゴシック" panose="020B0609070205080204" pitchFamily="49" charset="-128"/>
                <a:ea typeface="ＭＳ ゴシック" panose="020B0609070205080204" pitchFamily="49" charset="-128"/>
                <a:cs typeface="Meiryo UI"/>
              </a:endParaRP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（申請者）</a:t>
              </a:r>
              <a:endParaRPr sz="900" dirty="0"/>
            </a:p>
          </p:txBody>
        </p:sp>
        <p:sp>
          <p:nvSpPr>
            <p:cNvPr id="110" name="object 8"/>
            <p:cNvSpPr/>
            <p:nvPr/>
          </p:nvSpPr>
          <p:spPr>
            <a:xfrm>
              <a:off x="6407518" y="6840639"/>
              <a:ext cx="828040" cy="612140"/>
            </a:xfrm>
            <a:custGeom>
              <a:avLst/>
              <a:gdLst/>
              <a:ahLst/>
              <a:cxnLst/>
              <a:rect l="l" t="t" r="r" b="b"/>
              <a:pathLst>
                <a:path w="828040" h="612140">
                  <a:moveTo>
                    <a:pt x="0" y="611987"/>
                  </a:moveTo>
                  <a:lnTo>
                    <a:pt x="828001" y="611987"/>
                  </a:lnTo>
                  <a:lnTo>
                    <a:pt x="828001" y="0"/>
                  </a:lnTo>
                  <a:lnTo>
                    <a:pt x="0" y="0"/>
                  </a:lnTo>
                  <a:lnTo>
                    <a:pt x="0" y="611987"/>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委任者と</a:t>
              </a: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受取代理人</a:t>
              </a:r>
              <a:endParaRPr lang="en-US" altLang="ja-JP" sz="900" dirty="0">
                <a:latin typeface="ＭＳ ゴシック" panose="020B0609070205080204" pitchFamily="49" charset="-128"/>
                <a:ea typeface="ＭＳ ゴシック" panose="020B0609070205080204" pitchFamily="49" charset="-128"/>
                <a:cs typeface="Meiryo UI"/>
              </a:endParaRP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との関係</a:t>
              </a:r>
              <a:endParaRPr sz="900" dirty="0"/>
            </a:p>
          </p:txBody>
        </p:sp>
        <p:sp>
          <p:nvSpPr>
            <p:cNvPr id="112" name="object 50"/>
            <p:cNvSpPr/>
            <p:nvPr/>
          </p:nvSpPr>
          <p:spPr>
            <a:xfrm>
              <a:off x="6407518" y="6840626"/>
              <a:ext cx="0" cy="1224280"/>
            </a:xfrm>
            <a:custGeom>
              <a:avLst/>
              <a:gdLst/>
              <a:ahLst/>
              <a:cxnLst/>
              <a:rect l="l" t="t" r="r" b="b"/>
              <a:pathLst>
                <a:path h="1224279">
                  <a:moveTo>
                    <a:pt x="0" y="1223975"/>
                  </a:moveTo>
                  <a:lnTo>
                    <a:pt x="0" y="0"/>
                  </a:lnTo>
                </a:path>
              </a:pathLst>
            </a:custGeom>
            <a:ln w="16205">
              <a:solidFill>
                <a:srgbClr val="221915"/>
              </a:solidFill>
            </a:ln>
          </p:spPr>
          <p:txBody>
            <a:bodyPr wrap="square" lIns="0" tIns="0" rIns="0" bIns="0" rtlCol="0"/>
            <a:lstStyle/>
            <a:p>
              <a:endParaRPr/>
            </a:p>
          </p:txBody>
        </p:sp>
        <p:sp>
          <p:nvSpPr>
            <p:cNvPr id="115" name="object 78"/>
            <p:cNvSpPr txBox="1"/>
            <p:nvPr/>
          </p:nvSpPr>
          <p:spPr>
            <a:xfrm>
              <a:off x="5704725" y="6175082"/>
              <a:ext cx="1414703" cy="107722"/>
            </a:xfrm>
            <a:prstGeom prst="rect">
              <a:avLst/>
            </a:prstGeom>
          </p:spPr>
          <p:txBody>
            <a:bodyPr vert="horz" wrap="square" lIns="0" tIns="0" rIns="0" bIns="0" rtlCol="0">
              <a:spAutoFit/>
            </a:bodyPr>
            <a:lstStyle/>
            <a:p>
              <a:pPr marL="12700"/>
              <a:r>
                <a:rPr lang="ja-JP" altLang="en-US" sz="700" dirty="0">
                  <a:solidFill>
                    <a:srgbClr val="231F20"/>
                  </a:solidFill>
                  <a:latin typeface="ＭＳ ゴシック" panose="020B0609070205080204" pitchFamily="49" charset="-128"/>
                  <a:ea typeface="ＭＳ ゴシック" panose="020B0609070205080204" pitchFamily="49" charset="-128"/>
                  <a:cs typeface="Meiryo UI"/>
                </a:rPr>
                <a:t>令和　　　　</a:t>
              </a:r>
              <a:r>
                <a:rPr sz="7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700" dirty="0">
                  <a:solidFill>
                    <a:srgbClr val="231F20"/>
                  </a:solidFill>
                  <a:latin typeface="ＭＳ ゴシック" panose="020B0609070205080204" pitchFamily="49" charset="-128"/>
                  <a:ea typeface="ＭＳ ゴシック" panose="020B0609070205080204" pitchFamily="49" charset="-128"/>
                  <a:cs typeface="Meiryo UI"/>
                </a:rPr>
                <a:t>　　　月　　  日</a:t>
              </a:r>
              <a:endParaRPr sz="700" dirty="0">
                <a:latin typeface="ＭＳ ゴシック" panose="020B0609070205080204" pitchFamily="49" charset="-128"/>
                <a:ea typeface="ＭＳ ゴシック" panose="020B0609070205080204" pitchFamily="49" charset="-128"/>
                <a:cs typeface="Meiryo UI"/>
              </a:endParaRPr>
            </a:p>
          </p:txBody>
        </p:sp>
        <p:sp>
          <p:nvSpPr>
            <p:cNvPr id="118" name="object 78"/>
            <p:cNvSpPr txBox="1"/>
            <p:nvPr/>
          </p:nvSpPr>
          <p:spPr>
            <a:xfrm>
              <a:off x="2043587" y="6175082"/>
              <a:ext cx="2785576" cy="107722"/>
            </a:xfrm>
            <a:prstGeom prst="rect">
              <a:avLst/>
            </a:prstGeom>
          </p:spPr>
          <p:txBody>
            <a:bodyPr vert="horz" wrap="square" lIns="0" tIns="0" rIns="0" bIns="0" rtlCol="0">
              <a:spAutoFit/>
            </a:bodyPr>
            <a:lstStyle/>
            <a:p>
              <a:pPr marL="12700"/>
              <a:r>
                <a:rPr lang="ja-JP" altLang="en-US" sz="700" dirty="0">
                  <a:latin typeface="ＭＳ ゴシック" panose="020B0609070205080204" pitchFamily="49" charset="-128"/>
                  <a:ea typeface="ＭＳ ゴシック" panose="020B0609070205080204" pitchFamily="49" charset="-128"/>
                  <a:cs typeface="Meiryo UI"/>
                </a:rPr>
                <a:t>本申請に基づく給付金に関する受領を下記の代理人に委任します。</a:t>
              </a:r>
              <a:endParaRPr sz="700" dirty="0">
                <a:latin typeface="ＭＳ ゴシック" panose="020B0609070205080204" pitchFamily="49" charset="-128"/>
                <a:ea typeface="ＭＳ ゴシック" panose="020B0609070205080204" pitchFamily="49" charset="-128"/>
                <a:cs typeface="Meiryo UI"/>
              </a:endParaRPr>
            </a:p>
          </p:txBody>
        </p:sp>
        <p:sp>
          <p:nvSpPr>
            <p:cNvPr id="119" name="object 65"/>
            <p:cNvSpPr txBox="1"/>
            <p:nvPr/>
          </p:nvSpPr>
          <p:spPr>
            <a:xfrm>
              <a:off x="2043587" y="6482164"/>
              <a:ext cx="690687" cy="107722"/>
            </a:xfrm>
            <a:prstGeom prst="rect">
              <a:avLst/>
            </a:prstGeom>
          </p:spPr>
          <p:txBody>
            <a:bodyPr vert="horz" wrap="square" lIns="0" tIns="0" rIns="0" bIns="0" rtlCol="0" anchor="ctr" anchorCtr="0">
              <a:spAutoFit/>
            </a:bodyPr>
            <a:lstStyle/>
            <a:p>
              <a:pPr marL="12700">
                <a:lnSpc>
                  <a:spcPct val="100000"/>
                </a:lnSpc>
              </a:pPr>
              <a:r>
                <a:rPr sz="700" dirty="0" err="1">
                  <a:solidFill>
                    <a:srgbClr val="231F20"/>
                  </a:solidFill>
                  <a:latin typeface="ＭＳ ゴシック" panose="020B0609070205080204" pitchFamily="49" charset="-128"/>
                  <a:ea typeface="ＭＳ ゴシック" panose="020B0609070205080204" pitchFamily="49" charset="-128"/>
                  <a:cs typeface="PMingLiU"/>
                </a:rPr>
                <a:t>氏</a:t>
              </a:r>
              <a:r>
                <a:rPr sz="700" spc="-225" dirty="0" err="1">
                  <a:solidFill>
                    <a:srgbClr val="231F20"/>
                  </a:solidFill>
                  <a:latin typeface="ＭＳ ゴシック" panose="020B0609070205080204" pitchFamily="49" charset="-128"/>
                  <a:ea typeface="ＭＳ ゴシック" panose="020B0609070205080204" pitchFamily="49" charset="-128"/>
                  <a:cs typeface="PMingLiU"/>
                </a:rPr>
                <a:t>名</a:t>
              </a:r>
              <a:endParaRPr sz="700" dirty="0">
                <a:latin typeface="ＭＳ ゴシック" panose="020B0609070205080204" pitchFamily="49" charset="-128"/>
                <a:ea typeface="ＭＳ ゴシック" panose="020B0609070205080204" pitchFamily="49" charset="-128"/>
                <a:cs typeface="PMingLiU"/>
              </a:endParaRPr>
            </a:p>
          </p:txBody>
        </p:sp>
        <p:sp>
          <p:nvSpPr>
            <p:cNvPr id="129" name="object 129"/>
            <p:cNvSpPr txBox="1"/>
            <p:nvPr/>
          </p:nvSpPr>
          <p:spPr>
            <a:xfrm>
              <a:off x="2043320" y="7182682"/>
              <a:ext cx="578353" cy="107722"/>
            </a:xfrm>
            <a:prstGeom prst="rect">
              <a:avLst/>
            </a:prstGeom>
          </p:spPr>
          <p:txBody>
            <a:bodyPr vert="horz" wrap="square" lIns="0" tIns="0" rIns="0" bIns="0" rtlCol="0">
              <a:spAutoFit/>
            </a:bodyPr>
            <a:lstStyle/>
            <a:p>
              <a:pPr marL="12700">
                <a:lnSpc>
                  <a:spcPct val="100000"/>
                </a:lnSpc>
              </a:pPr>
              <a:r>
                <a:rPr lang="ja-JP" altLang="en-US" sz="700" dirty="0">
                  <a:solidFill>
                    <a:srgbClr val="231F20"/>
                  </a:solidFill>
                  <a:latin typeface="ＭＳ ゴシック" panose="020B0609070205080204" pitchFamily="49" charset="-128"/>
                  <a:ea typeface="ＭＳ ゴシック" panose="020B0609070205080204" pitchFamily="49" charset="-128"/>
                  <a:cs typeface="PMingLiU"/>
                </a:rPr>
                <a:t>事業所所在地</a:t>
              </a:r>
              <a:endParaRPr sz="700" dirty="0">
                <a:latin typeface="ＭＳ ゴシック" panose="020B0609070205080204" pitchFamily="49" charset="-128"/>
                <a:ea typeface="ＭＳ ゴシック" panose="020B0609070205080204" pitchFamily="49" charset="-128"/>
                <a:cs typeface="PMingLiU"/>
              </a:endParaRPr>
            </a:p>
          </p:txBody>
        </p:sp>
        <p:sp>
          <p:nvSpPr>
            <p:cNvPr id="131" name="object 65"/>
            <p:cNvSpPr txBox="1"/>
            <p:nvPr/>
          </p:nvSpPr>
          <p:spPr>
            <a:xfrm>
              <a:off x="2043053" y="7723477"/>
              <a:ext cx="690687" cy="107722"/>
            </a:xfrm>
            <a:prstGeom prst="rect">
              <a:avLst/>
            </a:prstGeom>
          </p:spPr>
          <p:txBody>
            <a:bodyPr vert="horz" wrap="square" lIns="0" tIns="0" rIns="0" bIns="0" rtlCol="0" anchor="ctr" anchorCtr="0">
              <a:spAutoFit/>
            </a:bodyPr>
            <a:lstStyle/>
            <a:p>
              <a:pPr marL="12700">
                <a:lnSpc>
                  <a:spcPct val="100000"/>
                </a:lnSpc>
              </a:pPr>
              <a:r>
                <a:rPr lang="ja-JP" altLang="en-US" sz="700" dirty="0">
                  <a:solidFill>
                    <a:srgbClr val="231F20"/>
                  </a:solidFill>
                  <a:latin typeface="ＭＳ ゴシック" panose="020B0609070205080204" pitchFamily="49" charset="-128"/>
                  <a:ea typeface="ＭＳ ゴシック" panose="020B0609070205080204" pitchFamily="49" charset="-128"/>
                  <a:cs typeface="PMingLiU"/>
                </a:rPr>
                <a:t>事業主</a:t>
              </a:r>
              <a:r>
                <a:rPr sz="700" dirty="0" err="1">
                  <a:solidFill>
                    <a:srgbClr val="231F20"/>
                  </a:solidFill>
                  <a:latin typeface="ＭＳ ゴシック" panose="020B0609070205080204" pitchFamily="49" charset="-128"/>
                  <a:ea typeface="ＭＳ ゴシック" panose="020B0609070205080204" pitchFamily="49" charset="-128"/>
                  <a:cs typeface="PMingLiU"/>
                </a:rPr>
                <a:t>氏</a:t>
              </a:r>
              <a:r>
                <a:rPr sz="700" spc="-225" dirty="0" err="1">
                  <a:solidFill>
                    <a:srgbClr val="231F20"/>
                  </a:solidFill>
                  <a:latin typeface="ＭＳ ゴシック" panose="020B0609070205080204" pitchFamily="49" charset="-128"/>
                  <a:ea typeface="ＭＳ ゴシック" panose="020B0609070205080204" pitchFamily="49" charset="-128"/>
                  <a:cs typeface="PMingLiU"/>
                </a:rPr>
                <a:t>名</a:t>
              </a:r>
              <a:endParaRPr sz="700" dirty="0">
                <a:latin typeface="ＭＳ ゴシック" panose="020B0609070205080204" pitchFamily="49" charset="-128"/>
                <a:ea typeface="ＭＳ ゴシック" panose="020B0609070205080204" pitchFamily="49" charset="-128"/>
                <a:cs typeface="PMingLiU"/>
              </a:endParaRPr>
            </a:p>
          </p:txBody>
        </p:sp>
        <p:sp>
          <p:nvSpPr>
            <p:cNvPr id="134" name="object 61"/>
            <p:cNvSpPr txBox="1"/>
            <p:nvPr/>
          </p:nvSpPr>
          <p:spPr>
            <a:xfrm>
              <a:off x="1223516" y="7270720"/>
              <a:ext cx="754533" cy="261610"/>
            </a:xfrm>
            <a:prstGeom prst="rect">
              <a:avLst/>
            </a:prstGeom>
          </p:spPr>
          <p:txBody>
            <a:bodyPr vert="horz" wrap="square" lIns="0" tIns="0" rIns="0" bIns="0" rtlCol="0">
              <a:spAutoFit/>
            </a:bodyPr>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代理人</a:t>
              </a:r>
              <a:endParaRPr lang="en-US" altLang="ja-JP" sz="800" dirty="0">
                <a:latin typeface="ＭＳ ゴシック" panose="020B0609070205080204" pitchFamily="49" charset="-128"/>
                <a:ea typeface="ＭＳ ゴシック" panose="020B0609070205080204" pitchFamily="49" charset="-128"/>
                <a:cs typeface="Meiryo UI"/>
              </a:endParaRPr>
            </a:p>
            <a:p>
              <a:pPr algn="ctr">
                <a:lnSpc>
                  <a:spcPct val="100000"/>
                </a:lnSpc>
              </a:pPr>
              <a:r>
                <a:rPr lang="ja-JP" altLang="en-US" sz="800" dirty="0">
                  <a:latin typeface="ＭＳ ゴシック" panose="020B0609070205080204" pitchFamily="49" charset="-128"/>
                  <a:ea typeface="ＭＳ ゴシック" panose="020B0609070205080204" pitchFamily="49" charset="-128"/>
                  <a:cs typeface="Meiryo UI"/>
                </a:rPr>
                <a:t>（口座名義人）</a:t>
              </a:r>
              <a:endParaRPr sz="800" dirty="0">
                <a:latin typeface="ＭＳ ゴシック" panose="020B0609070205080204" pitchFamily="49" charset="-128"/>
                <a:ea typeface="ＭＳ ゴシック" panose="020B0609070205080204" pitchFamily="49" charset="-128"/>
                <a:cs typeface="Meiryo UI"/>
              </a:endParaRPr>
            </a:p>
          </p:txBody>
        </p:sp>
        <p:sp>
          <p:nvSpPr>
            <p:cNvPr id="135" name="object 7"/>
            <p:cNvSpPr/>
            <p:nvPr/>
          </p:nvSpPr>
          <p:spPr>
            <a:xfrm>
              <a:off x="1211277" y="6840601"/>
              <a:ext cx="766772" cy="1224330"/>
            </a:xfrm>
            <a:custGeom>
              <a:avLst/>
              <a:gdLst/>
              <a:ahLst/>
              <a:cxnLst/>
              <a:rect l="l" t="t" r="r" b="b"/>
              <a:pathLst>
                <a:path w="972185" h="1944370">
                  <a:moveTo>
                    <a:pt x="972007" y="0"/>
                  </a:moveTo>
                  <a:lnTo>
                    <a:pt x="36004" y="0"/>
                  </a:lnTo>
                  <a:lnTo>
                    <a:pt x="22025" y="2839"/>
                  </a:lnTo>
                  <a:lnTo>
                    <a:pt x="10577" y="10572"/>
                  </a:lnTo>
                  <a:lnTo>
                    <a:pt x="2841" y="22020"/>
                  </a:lnTo>
                  <a:lnTo>
                    <a:pt x="0" y="36004"/>
                  </a:lnTo>
                  <a:lnTo>
                    <a:pt x="0" y="1908022"/>
                  </a:lnTo>
                  <a:lnTo>
                    <a:pt x="2841" y="1922006"/>
                  </a:lnTo>
                  <a:lnTo>
                    <a:pt x="10577" y="1933454"/>
                  </a:lnTo>
                  <a:lnTo>
                    <a:pt x="22025" y="1941187"/>
                  </a:lnTo>
                  <a:lnTo>
                    <a:pt x="36004" y="1944027"/>
                  </a:lnTo>
                  <a:lnTo>
                    <a:pt x="972007" y="1944027"/>
                  </a:lnTo>
                  <a:lnTo>
                    <a:pt x="972007" y="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受取代理人</a:t>
              </a:r>
              <a:endParaRPr lang="en-US" altLang="ja-JP" sz="900" dirty="0">
                <a:latin typeface="ＭＳ ゴシック" panose="020B0609070205080204" pitchFamily="49" charset="-128"/>
                <a:ea typeface="ＭＳ ゴシック" panose="020B0609070205080204" pitchFamily="49" charset="-128"/>
                <a:cs typeface="Meiryo UI"/>
              </a:endParaRPr>
            </a:p>
            <a:p>
              <a:pPr algn="ctr">
                <a:lnSpc>
                  <a:spcPct val="100000"/>
                </a:lnSpc>
              </a:pPr>
              <a:r>
                <a:rPr lang="ja-JP" altLang="en-US" sz="800" dirty="0">
                  <a:latin typeface="ＭＳ ゴシック" panose="020B0609070205080204" pitchFamily="49" charset="-128"/>
                  <a:ea typeface="ＭＳ ゴシック" panose="020B0609070205080204" pitchFamily="49" charset="-128"/>
                  <a:cs typeface="Meiryo UI"/>
                </a:rPr>
                <a:t>（事業所の</a:t>
              </a:r>
              <a:endParaRPr lang="en-US" altLang="ja-JP" sz="800" dirty="0">
                <a:latin typeface="ＭＳ ゴシック" panose="020B0609070205080204" pitchFamily="49" charset="-128"/>
                <a:ea typeface="ＭＳ ゴシック" panose="020B0609070205080204" pitchFamily="49" charset="-128"/>
                <a:cs typeface="Meiryo UI"/>
              </a:endParaRPr>
            </a:p>
            <a:p>
              <a:pPr algn="ctr">
                <a:lnSpc>
                  <a:spcPct val="100000"/>
                </a:lnSpc>
              </a:pPr>
              <a:r>
                <a:rPr lang="ja-JP" altLang="en-US" sz="800" dirty="0">
                  <a:latin typeface="ＭＳ ゴシック" panose="020B0609070205080204" pitchFamily="49" charset="-128"/>
                  <a:ea typeface="ＭＳ ゴシック" panose="020B0609070205080204" pitchFamily="49" charset="-128"/>
                  <a:cs typeface="Meiryo UI"/>
                </a:rPr>
                <a:t>　　事業主様）</a:t>
              </a:r>
              <a:endParaRPr sz="800" dirty="0"/>
            </a:p>
          </p:txBody>
        </p:sp>
        <p:sp>
          <p:nvSpPr>
            <p:cNvPr id="137" name="object 36"/>
            <p:cNvSpPr/>
            <p:nvPr/>
          </p:nvSpPr>
          <p:spPr>
            <a:xfrm>
              <a:off x="1223517" y="6840601"/>
              <a:ext cx="6012180" cy="0"/>
            </a:xfrm>
            <a:custGeom>
              <a:avLst/>
              <a:gdLst/>
              <a:ahLst/>
              <a:cxnLst/>
              <a:rect l="l" t="t" r="r" b="b"/>
              <a:pathLst>
                <a:path w="6012180">
                  <a:moveTo>
                    <a:pt x="0" y="0"/>
                  </a:moveTo>
                  <a:lnTo>
                    <a:pt x="6012002" y="0"/>
                  </a:lnTo>
                </a:path>
              </a:pathLst>
            </a:custGeom>
            <a:ln w="16205">
              <a:solidFill>
                <a:srgbClr val="221915"/>
              </a:solidFill>
            </a:ln>
          </p:spPr>
          <p:txBody>
            <a:bodyPr wrap="square" lIns="0" tIns="0" rIns="0" bIns="0" rtlCol="0"/>
            <a:lstStyle/>
            <a:p>
              <a:endParaRPr/>
            </a:p>
          </p:txBody>
        </p:sp>
        <p:sp>
          <p:nvSpPr>
            <p:cNvPr id="141" name="object 30"/>
            <p:cNvSpPr/>
            <p:nvPr/>
          </p:nvSpPr>
          <p:spPr>
            <a:xfrm>
              <a:off x="1007516" y="6120561"/>
              <a:ext cx="216535" cy="1944370"/>
            </a:xfrm>
            <a:custGeom>
              <a:avLst/>
              <a:gdLst/>
              <a:ahLst/>
              <a:cxnLst/>
              <a:rect l="l" t="t" r="r" b="b"/>
              <a:pathLst>
                <a:path w="216534" h="1944370">
                  <a:moveTo>
                    <a:pt x="216001" y="0"/>
                  </a:moveTo>
                  <a:lnTo>
                    <a:pt x="36004" y="0"/>
                  </a:lnTo>
                  <a:lnTo>
                    <a:pt x="22025" y="2839"/>
                  </a:lnTo>
                  <a:lnTo>
                    <a:pt x="10577" y="10572"/>
                  </a:lnTo>
                  <a:lnTo>
                    <a:pt x="2841" y="22020"/>
                  </a:lnTo>
                  <a:lnTo>
                    <a:pt x="0" y="36004"/>
                  </a:lnTo>
                  <a:lnTo>
                    <a:pt x="0" y="1908035"/>
                  </a:lnTo>
                  <a:lnTo>
                    <a:pt x="2841" y="1922019"/>
                  </a:lnTo>
                  <a:lnTo>
                    <a:pt x="10577" y="1933467"/>
                  </a:lnTo>
                  <a:lnTo>
                    <a:pt x="22025" y="1941200"/>
                  </a:lnTo>
                  <a:lnTo>
                    <a:pt x="36004" y="1944039"/>
                  </a:lnTo>
                  <a:lnTo>
                    <a:pt x="216001" y="1944039"/>
                  </a:lnTo>
                  <a:lnTo>
                    <a:pt x="216001" y="0"/>
                  </a:lnTo>
                  <a:close/>
                </a:path>
              </a:pathLst>
            </a:custGeom>
            <a:solidFill>
              <a:srgbClr val="727275"/>
            </a:solidFill>
          </p:spPr>
          <p:txBody>
            <a:bodyPr vert="eaVert" wrap="square" lIns="0" tIns="72000" rIns="0" bIns="0" rtlCol="0" anchor="ctr" anchorCtr="0"/>
            <a:lstStyle/>
            <a:p>
              <a:r>
                <a:rPr lang="ja-JP" altLang="en-US" sz="900" b="1" dirty="0">
                  <a:solidFill>
                    <a:schemeClr val="bg1"/>
                  </a:solidFill>
                </a:rPr>
                <a:t>受取代理人の欄　（事業主への委任欄）　</a:t>
              </a:r>
            </a:p>
          </p:txBody>
        </p:sp>
        <p:sp>
          <p:nvSpPr>
            <p:cNvPr id="143" name="object 31"/>
            <p:cNvSpPr/>
            <p:nvPr/>
          </p:nvSpPr>
          <p:spPr>
            <a:xfrm>
              <a:off x="1007516" y="6120561"/>
              <a:ext cx="6228080" cy="1944370"/>
            </a:xfrm>
            <a:custGeom>
              <a:avLst/>
              <a:gdLst/>
              <a:ahLst/>
              <a:cxnLst/>
              <a:rect l="l" t="t" r="r" b="b"/>
              <a:pathLst>
                <a:path w="6228080" h="1944370">
                  <a:moveTo>
                    <a:pt x="6228003" y="1908035"/>
                  </a:moveTo>
                  <a:lnTo>
                    <a:pt x="6225166" y="1922019"/>
                  </a:lnTo>
                  <a:lnTo>
                    <a:pt x="6217437" y="1933467"/>
                  </a:lnTo>
                  <a:lnTo>
                    <a:pt x="6205993" y="1941200"/>
                  </a:lnTo>
                  <a:lnTo>
                    <a:pt x="6192012" y="1944039"/>
                  </a:lnTo>
                  <a:lnTo>
                    <a:pt x="35991" y="1944039"/>
                  </a:lnTo>
                  <a:lnTo>
                    <a:pt x="22015" y="1941200"/>
                  </a:lnTo>
                  <a:lnTo>
                    <a:pt x="10571" y="1933467"/>
                  </a:lnTo>
                  <a:lnTo>
                    <a:pt x="2839" y="1922019"/>
                  </a:lnTo>
                  <a:lnTo>
                    <a:pt x="0" y="1908035"/>
                  </a:lnTo>
                  <a:lnTo>
                    <a:pt x="0" y="36004"/>
                  </a:lnTo>
                  <a:lnTo>
                    <a:pt x="2839" y="22020"/>
                  </a:lnTo>
                  <a:lnTo>
                    <a:pt x="10571" y="10572"/>
                  </a:lnTo>
                  <a:lnTo>
                    <a:pt x="22015" y="2839"/>
                  </a:lnTo>
                  <a:lnTo>
                    <a:pt x="35991" y="0"/>
                  </a:lnTo>
                  <a:lnTo>
                    <a:pt x="6192012" y="0"/>
                  </a:lnTo>
                  <a:lnTo>
                    <a:pt x="6205993" y="2839"/>
                  </a:lnTo>
                  <a:lnTo>
                    <a:pt x="6217437" y="10572"/>
                  </a:lnTo>
                  <a:lnTo>
                    <a:pt x="6225166" y="22020"/>
                  </a:lnTo>
                  <a:lnTo>
                    <a:pt x="6228003" y="36004"/>
                  </a:lnTo>
                  <a:lnTo>
                    <a:pt x="6228003" y="1908035"/>
                  </a:lnTo>
                  <a:close/>
                </a:path>
              </a:pathLst>
            </a:custGeom>
            <a:ln w="28803">
              <a:solidFill>
                <a:srgbClr val="221915"/>
              </a:solidFill>
            </a:ln>
          </p:spPr>
          <p:txBody>
            <a:bodyPr wrap="square" lIns="0" tIns="0" rIns="0" bIns="0" rtlCol="0"/>
            <a:lstStyle/>
            <a:p>
              <a:endParaRPr/>
            </a:p>
          </p:txBody>
        </p:sp>
      </p:grpSp>
      <p:sp>
        <p:nvSpPr>
          <p:cNvPr id="101" name="object 37"/>
          <p:cNvSpPr/>
          <p:nvPr/>
        </p:nvSpPr>
        <p:spPr>
          <a:xfrm>
            <a:off x="1329978" y="7362924"/>
            <a:ext cx="4176464" cy="45719"/>
          </a:xfrm>
          <a:custGeom>
            <a:avLst/>
            <a:gdLst/>
            <a:ahLst/>
            <a:cxnLst/>
            <a:rect l="l" t="t" r="r" b="b"/>
            <a:pathLst>
              <a:path w="3042285">
                <a:moveTo>
                  <a:pt x="0" y="0"/>
                </a:moveTo>
                <a:lnTo>
                  <a:pt x="3041992" y="0"/>
                </a:lnTo>
              </a:path>
            </a:pathLst>
          </a:custGeom>
          <a:ln w="5397">
            <a:solidFill>
              <a:srgbClr val="221915"/>
            </a:solidFill>
            <a:prstDash val="dash"/>
          </a:ln>
        </p:spPr>
        <p:txBody>
          <a:bodyPr wrap="square" lIns="0" tIns="0" rIns="0" bIns="0" rtlCol="0"/>
          <a:lstStyle/>
          <a:p>
            <a:endParaRPr/>
          </a:p>
        </p:txBody>
      </p:sp>
      <p:sp>
        <p:nvSpPr>
          <p:cNvPr id="102" name="object 129"/>
          <p:cNvSpPr txBox="1"/>
          <p:nvPr/>
        </p:nvSpPr>
        <p:spPr>
          <a:xfrm>
            <a:off x="1522882" y="5283727"/>
            <a:ext cx="642621" cy="107722"/>
          </a:xfrm>
          <a:prstGeom prst="rect">
            <a:avLst/>
          </a:prstGeom>
        </p:spPr>
        <p:txBody>
          <a:bodyPr vert="horz" wrap="square" lIns="0" tIns="0" rIns="0" bIns="0" rtlCol="0">
            <a:spAutoFit/>
          </a:bodyPr>
          <a:lstStyle/>
          <a:p>
            <a:pPr marL="12700">
              <a:lnSpc>
                <a:spcPct val="100000"/>
              </a:lnSpc>
            </a:pPr>
            <a:r>
              <a:rPr lang="ja-JP" altLang="en-US" sz="700" dirty="0">
                <a:solidFill>
                  <a:srgbClr val="231F20"/>
                </a:solidFill>
                <a:latin typeface="ＭＳ ゴシック" panose="020B0609070205080204" pitchFamily="49" charset="-128"/>
                <a:ea typeface="ＭＳ ゴシック" panose="020B0609070205080204" pitchFamily="49" charset="-128"/>
                <a:cs typeface="PMingLiU"/>
              </a:rPr>
              <a:t>事業所名称</a:t>
            </a:r>
            <a:endParaRPr sz="700" dirty="0">
              <a:latin typeface="ＭＳ ゴシック" panose="020B0609070205080204" pitchFamily="49" charset="-128"/>
              <a:ea typeface="ＭＳ ゴシック" panose="020B0609070205080204" pitchFamily="49" charset="-128"/>
              <a:cs typeface="PMingLiU"/>
            </a:endParaRPr>
          </a:p>
        </p:txBody>
      </p:sp>
      <p:sp>
        <p:nvSpPr>
          <p:cNvPr id="99" name="object 66"/>
          <p:cNvSpPr txBox="1"/>
          <p:nvPr/>
        </p:nvSpPr>
        <p:spPr>
          <a:xfrm>
            <a:off x="1329978" y="7218908"/>
            <a:ext cx="666318" cy="107722"/>
          </a:xfrm>
          <a:prstGeom prst="rect">
            <a:avLst/>
          </a:prstGeom>
        </p:spPr>
        <p:txBody>
          <a:bodyPr vert="horz" wrap="square" lIns="0" tIns="0" rIns="0" bIns="0" rtlCol="0">
            <a:spAutoFit/>
          </a:bodyPr>
          <a:lstStyle/>
          <a:p>
            <a:pPr marL="12700">
              <a:lnSpc>
                <a:spcPct val="100000"/>
              </a:lnSpc>
            </a:pPr>
            <a:r>
              <a:rPr sz="700" spc="-50" dirty="0">
                <a:solidFill>
                  <a:srgbClr val="231F20"/>
                </a:solidFill>
                <a:latin typeface="ＭＳ ゴシック" panose="020B0609070205080204" pitchFamily="49" charset="-128"/>
                <a:ea typeface="ＭＳ ゴシック" panose="020B0609070205080204" pitchFamily="49" charset="-128"/>
                <a:cs typeface="Meiryo UI"/>
              </a:rPr>
              <a:t>（</a:t>
            </a:r>
            <a:r>
              <a:rPr sz="700" spc="120" dirty="0">
                <a:solidFill>
                  <a:srgbClr val="231F20"/>
                </a:solidFill>
                <a:latin typeface="ＭＳ ゴシック" panose="020B0609070205080204" pitchFamily="49" charset="-128"/>
                <a:ea typeface="ＭＳ ゴシック" panose="020B0609070205080204" pitchFamily="49" charset="-128"/>
                <a:cs typeface="Meiryo UI"/>
              </a:rPr>
              <a:t>フ</a:t>
            </a:r>
            <a:r>
              <a:rPr sz="700" spc="65" dirty="0">
                <a:solidFill>
                  <a:srgbClr val="231F20"/>
                </a:solidFill>
                <a:latin typeface="ＭＳ ゴシック" panose="020B0609070205080204" pitchFamily="49" charset="-128"/>
                <a:ea typeface="ＭＳ ゴシック" panose="020B0609070205080204" pitchFamily="49" charset="-128"/>
                <a:cs typeface="Meiryo UI"/>
              </a:rPr>
              <a:t>リ</a:t>
            </a:r>
            <a:r>
              <a:rPr sz="700" spc="215" dirty="0">
                <a:solidFill>
                  <a:srgbClr val="231F20"/>
                </a:solidFill>
                <a:latin typeface="ＭＳ ゴシック" panose="020B0609070205080204" pitchFamily="49" charset="-128"/>
                <a:ea typeface="ＭＳ ゴシック" panose="020B0609070205080204" pitchFamily="49" charset="-128"/>
                <a:cs typeface="Meiryo UI"/>
              </a:rPr>
              <a:t>ガ</a:t>
            </a:r>
            <a:r>
              <a:rPr sz="700" spc="100" dirty="0">
                <a:solidFill>
                  <a:srgbClr val="231F20"/>
                </a:solidFill>
                <a:latin typeface="ＭＳ ゴシック" panose="020B0609070205080204" pitchFamily="49" charset="-128"/>
                <a:ea typeface="ＭＳ ゴシック" panose="020B0609070205080204" pitchFamily="49" charset="-128"/>
                <a:cs typeface="Meiryo UI"/>
              </a:rPr>
              <a:t>ナ</a:t>
            </a:r>
            <a:r>
              <a:rPr sz="700" dirty="0">
                <a:solidFill>
                  <a:srgbClr val="231F20"/>
                </a:solidFill>
                <a:latin typeface="ＭＳ ゴシック" panose="020B0609070205080204" pitchFamily="49" charset="-128"/>
                <a:ea typeface="ＭＳ ゴシック" panose="020B0609070205080204" pitchFamily="49" charset="-128"/>
                <a:cs typeface="Meiryo UI"/>
              </a:rPr>
              <a:t>）</a:t>
            </a:r>
            <a:endParaRPr sz="700" dirty="0">
              <a:latin typeface="ＭＳ ゴシック" panose="020B0609070205080204" pitchFamily="49" charset="-128"/>
              <a:ea typeface="ＭＳ ゴシック" panose="020B0609070205080204" pitchFamily="49" charset="-128"/>
              <a:cs typeface="Meiryo UI"/>
            </a:endParaRPr>
          </a:p>
        </p:txBody>
      </p:sp>
      <p:sp>
        <p:nvSpPr>
          <p:cNvPr id="100" name="テキスト ボックス 1"/>
          <p:cNvSpPr txBox="1"/>
          <p:nvPr/>
        </p:nvSpPr>
        <p:spPr>
          <a:xfrm>
            <a:off x="349250" y="8013700"/>
            <a:ext cx="3048000" cy="533400"/>
          </a:xfrm>
          <a:prstGeom prst="rect">
            <a:avLst/>
          </a:prstGeom>
          <a:noFill/>
          <a:ln w="6350">
            <a:solidFill>
              <a:schemeClr val="tx1"/>
            </a:solidFill>
            <a:prstDash val="sysDot"/>
          </a:ln>
        </p:spPr>
        <p:txBody>
          <a:bodyPr wrap="square" lIns="36000" tIns="0" rIns="0" bIns="0" rtlCol="0" anchor="t" anchorCtr="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1200"/>
              </a:lnSpc>
            </a:pPr>
            <a:r>
              <a:rPr lang="ja-JP" altLang="en-US" sz="900" dirty="0">
                <a:latin typeface="ＭＳ ゴシック" panose="020B0609070205080204" pitchFamily="49" charset="-128"/>
                <a:ea typeface="ＭＳ ゴシック" panose="020B0609070205080204" pitchFamily="49" charset="-128"/>
              </a:rPr>
              <a:t>　</a:t>
            </a:r>
            <a:r>
              <a:rPr lang="en-US" altLang="ja-JP" sz="1000" b="1" dirty="0">
                <a:solidFill>
                  <a:srgbClr val="FF0000"/>
                </a:solidFill>
                <a:latin typeface="ＭＳ ゴシック" panose="020B0609070205080204" pitchFamily="49" charset="-128"/>
                <a:ea typeface="ＭＳ ゴシック" panose="020B0609070205080204" pitchFamily="49" charset="-128"/>
              </a:rPr>
              <a:t>【</a:t>
            </a:r>
            <a:r>
              <a:rPr lang="ja-JP" altLang="en-US" sz="1000" b="1" dirty="0">
                <a:solidFill>
                  <a:srgbClr val="FF0000"/>
                </a:solidFill>
                <a:latin typeface="ＭＳ ゴシック" panose="020B0609070205080204" pitchFamily="49" charset="-128"/>
                <a:ea typeface="ＭＳ ゴシック" panose="020B0609070205080204" pitchFamily="49" charset="-128"/>
              </a:rPr>
              <a:t> 添付書類 </a:t>
            </a:r>
            <a:r>
              <a:rPr lang="en-US" altLang="ja-JP" sz="1000" b="1" dirty="0">
                <a:solidFill>
                  <a:srgbClr val="FF0000"/>
                </a:solidFill>
                <a:latin typeface="ＭＳ ゴシック" panose="020B0609070205080204" pitchFamily="49" charset="-128"/>
                <a:ea typeface="ＭＳ ゴシック" panose="020B0609070205080204" pitchFamily="49" charset="-128"/>
              </a:rPr>
              <a:t>】</a:t>
            </a:r>
          </a:p>
          <a:p>
            <a:pPr>
              <a:lnSpc>
                <a:spcPts val="1200"/>
              </a:lnSpc>
            </a:pPr>
            <a:r>
              <a:rPr lang="ja-JP" altLang="en-US" sz="1000" b="1" dirty="0">
                <a:solidFill>
                  <a:srgbClr val="FF0000"/>
                </a:solidFill>
                <a:latin typeface="ＭＳ ゴシック" panose="020B0609070205080204" pitchFamily="49" charset="-128"/>
                <a:ea typeface="ＭＳ ゴシック" panose="020B0609070205080204" pitchFamily="49" charset="-128"/>
              </a:rPr>
              <a:t>　　</a:t>
            </a:r>
            <a:r>
              <a:rPr lang="ja-JP" altLang="en-US" sz="1000" b="1" dirty="0">
                <a:latin typeface="ＭＳ ゴシック" panose="020B0609070205080204" pitchFamily="49" charset="-128"/>
                <a:ea typeface="ＭＳ ゴシック" panose="020B0609070205080204" pitchFamily="49" charset="-128"/>
              </a:rPr>
              <a:t>・領収書（原本）</a:t>
            </a:r>
            <a:endParaRPr lang="en-US" altLang="ja-JP" sz="1000" b="1" dirty="0">
              <a:latin typeface="ＭＳ ゴシック" panose="020B0609070205080204" pitchFamily="49" charset="-128"/>
              <a:ea typeface="ＭＳ ゴシック" panose="020B0609070205080204" pitchFamily="49" charset="-128"/>
            </a:endParaRPr>
          </a:p>
          <a:p>
            <a:pPr>
              <a:lnSpc>
                <a:spcPts val="1200"/>
              </a:lnSpc>
            </a:pPr>
            <a:r>
              <a:rPr lang="ja-JP" altLang="en-US" sz="1000" b="1" dirty="0">
                <a:latin typeface="ＭＳ ゴシック" panose="020B0609070205080204" pitchFamily="49" charset="-128"/>
                <a:ea typeface="ＭＳ ゴシック" panose="020B0609070205080204" pitchFamily="49" charset="-128"/>
              </a:rPr>
              <a:t>　　・</a:t>
            </a:r>
            <a:r>
              <a:rPr lang="ja-JP" altLang="en-US" sz="1000" b="1">
                <a:latin typeface="ＭＳ ゴシック" panose="020B0609070205080204" pitchFamily="49" charset="-128"/>
                <a:ea typeface="ＭＳ ゴシック" panose="020B0609070205080204" pitchFamily="49" charset="-128"/>
              </a:rPr>
              <a:t>診療明細書（原本）</a:t>
            </a:r>
            <a:r>
              <a:rPr lang="ja-JP" altLang="en-US" sz="1000" b="1" dirty="0">
                <a:latin typeface="ＭＳ ゴシック" panose="020B0609070205080204" pitchFamily="49" charset="-128"/>
                <a:ea typeface="ＭＳ ゴシック" panose="020B0609070205080204" pitchFamily="49" charset="-128"/>
              </a:rPr>
              <a:t>　</a:t>
            </a:r>
            <a:endParaRPr lang="en-US" altLang="ja-JP" sz="1000" b="1" dirty="0">
              <a:latin typeface="ＭＳ ゴシック" panose="020B0609070205080204" pitchFamily="49" charset="-128"/>
              <a:ea typeface="ＭＳ ゴシック" panose="020B0609070205080204" pitchFamily="49" charset="-128"/>
            </a:endParaRPr>
          </a:p>
          <a:p>
            <a:pPr>
              <a:lnSpc>
                <a:spcPts val="1500"/>
              </a:lnSpc>
            </a:pPr>
            <a:endParaRPr lang="en-US" altLang="ja-JP" sz="1000" b="1" dirty="0">
              <a:latin typeface="ＭＳ ゴシック" panose="020B0609070205080204" pitchFamily="49" charset="-128"/>
              <a:ea typeface="ＭＳ ゴシック" panose="020B0609070205080204" pitchFamily="49" charset="-128"/>
            </a:endParaRPr>
          </a:p>
          <a:p>
            <a:pPr>
              <a:lnSpc>
                <a:spcPts val="1500"/>
              </a:lnSpc>
            </a:pPr>
            <a:r>
              <a:rPr lang="ja-JP" altLang="en-US" sz="1000" dirty="0">
                <a:latin typeface="ＭＳ ゴシック" panose="020B0609070205080204" pitchFamily="49" charset="-128"/>
                <a:ea typeface="ＭＳ ゴシック" panose="020B0609070205080204" pitchFamily="49" charset="-128"/>
              </a:rPr>
              <a:t>　</a:t>
            </a:r>
            <a:endParaRPr lang="en-US" altLang="ja-JP" sz="900" dirty="0">
              <a:latin typeface="ＭＳ ゴシック" panose="020B0609070205080204" pitchFamily="49" charset="-128"/>
              <a:ea typeface="ＭＳ ゴシック" panose="020B0609070205080204" pitchFamily="49" charset="-128"/>
            </a:endParaRPr>
          </a:p>
          <a:p>
            <a:endParaRPr lang="en-US" altLang="ja-JP" sz="9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778090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object 171"/>
          <p:cNvSpPr/>
          <p:nvPr/>
        </p:nvSpPr>
        <p:spPr>
          <a:xfrm>
            <a:off x="6191503" y="10134562"/>
            <a:ext cx="504190" cy="180340"/>
          </a:xfrm>
          <a:custGeom>
            <a:avLst/>
            <a:gdLst/>
            <a:ahLst/>
            <a:cxnLst/>
            <a:rect l="l" t="t" r="r" b="b"/>
            <a:pathLst>
              <a:path w="504190" h="180340">
                <a:moveTo>
                  <a:pt x="504012" y="89992"/>
                </a:moveTo>
                <a:lnTo>
                  <a:pt x="496910" y="124940"/>
                </a:lnTo>
                <a:lnTo>
                  <a:pt x="477575" y="153558"/>
                </a:lnTo>
                <a:lnTo>
                  <a:pt x="448960" y="172895"/>
                </a:lnTo>
                <a:lnTo>
                  <a:pt x="414019" y="179997"/>
                </a:lnTo>
                <a:lnTo>
                  <a:pt x="90017" y="179997"/>
                </a:lnTo>
                <a:lnTo>
                  <a:pt x="55067" y="172895"/>
                </a:lnTo>
                <a:lnTo>
                  <a:pt x="26444" y="153558"/>
                </a:lnTo>
                <a:lnTo>
                  <a:pt x="7103" y="124940"/>
                </a:lnTo>
                <a:lnTo>
                  <a:pt x="0" y="89992"/>
                </a:lnTo>
                <a:lnTo>
                  <a:pt x="7103" y="55051"/>
                </a:lnTo>
                <a:lnTo>
                  <a:pt x="26444" y="26436"/>
                </a:lnTo>
                <a:lnTo>
                  <a:pt x="55067" y="7101"/>
                </a:lnTo>
                <a:lnTo>
                  <a:pt x="90017" y="0"/>
                </a:lnTo>
                <a:lnTo>
                  <a:pt x="414019" y="0"/>
                </a:lnTo>
                <a:lnTo>
                  <a:pt x="448960" y="7101"/>
                </a:lnTo>
                <a:lnTo>
                  <a:pt x="477575" y="26436"/>
                </a:lnTo>
                <a:lnTo>
                  <a:pt x="496910" y="55051"/>
                </a:lnTo>
                <a:lnTo>
                  <a:pt x="504012" y="89992"/>
                </a:lnTo>
                <a:close/>
              </a:path>
            </a:pathLst>
          </a:custGeom>
          <a:ln w="5397">
            <a:solidFill>
              <a:srgbClr val="221915"/>
            </a:solidFill>
          </a:ln>
        </p:spPr>
        <p:txBody>
          <a:bodyPr wrap="square" lIns="0" tIns="0" rIns="0" bIns="0" rtlCol="0" anchor="ctr" anchorCtr="1"/>
          <a:lstStyle/>
          <a:p>
            <a:pPr algn="ctr"/>
            <a:r>
              <a:rPr lang="en-US" altLang="ja-JP" sz="1050" dirty="0"/>
              <a:t>2/2</a:t>
            </a:r>
            <a:endParaRPr sz="1050" dirty="0"/>
          </a:p>
        </p:txBody>
      </p:sp>
      <p:sp>
        <p:nvSpPr>
          <p:cNvPr id="159" name="正方形/長方形 158"/>
          <p:cNvSpPr/>
          <p:nvPr/>
        </p:nvSpPr>
        <p:spPr>
          <a:xfrm>
            <a:off x="2271800" y="10074251"/>
            <a:ext cx="2821711" cy="3016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兵庫県建築健康保険組合</a:t>
            </a:r>
          </a:p>
        </p:txBody>
      </p:sp>
      <p:grpSp>
        <p:nvGrpSpPr>
          <p:cNvPr id="257" name="グループ化 256"/>
          <p:cNvGrpSpPr/>
          <p:nvPr/>
        </p:nvGrpSpPr>
        <p:grpSpPr>
          <a:xfrm>
            <a:off x="321866" y="1170236"/>
            <a:ext cx="3788695" cy="360040"/>
            <a:chOff x="371878" y="738188"/>
            <a:chExt cx="3788695" cy="360040"/>
          </a:xfrm>
        </p:grpSpPr>
        <p:sp>
          <p:nvSpPr>
            <p:cNvPr id="258" name="object 19"/>
            <p:cNvSpPr/>
            <p:nvPr/>
          </p:nvSpPr>
          <p:spPr>
            <a:xfrm>
              <a:off x="371878" y="738188"/>
              <a:ext cx="1202893" cy="360040"/>
            </a:xfrm>
            <a:custGeom>
              <a:avLst/>
              <a:gdLst/>
              <a:ahLst/>
              <a:cxnLst/>
              <a:rect l="l" t="t" r="r" b="b"/>
              <a:pathLst>
                <a:path w="1008380" h="432434">
                  <a:moveTo>
                    <a:pt x="1007999" y="0"/>
                  </a:moveTo>
                  <a:lnTo>
                    <a:pt x="35991" y="0"/>
                  </a:lnTo>
                  <a:lnTo>
                    <a:pt x="22015" y="2841"/>
                  </a:lnTo>
                  <a:lnTo>
                    <a:pt x="10571" y="10577"/>
                  </a:lnTo>
                  <a:lnTo>
                    <a:pt x="2839" y="22025"/>
                  </a:lnTo>
                  <a:lnTo>
                    <a:pt x="0" y="36004"/>
                  </a:lnTo>
                  <a:lnTo>
                    <a:pt x="0" y="395998"/>
                  </a:lnTo>
                  <a:lnTo>
                    <a:pt x="2839" y="409982"/>
                  </a:lnTo>
                  <a:lnTo>
                    <a:pt x="10571" y="421430"/>
                  </a:lnTo>
                  <a:lnTo>
                    <a:pt x="22015" y="429163"/>
                  </a:lnTo>
                  <a:lnTo>
                    <a:pt x="35991" y="432003"/>
                  </a:lnTo>
                  <a:lnTo>
                    <a:pt x="1007999" y="432003"/>
                  </a:lnTo>
                  <a:lnTo>
                    <a:pt x="1007999" y="0"/>
                  </a:lnTo>
                  <a:close/>
                </a:path>
              </a:pathLst>
            </a:custGeom>
            <a:solidFill>
              <a:srgbClr val="6D6E71"/>
            </a:solidFill>
          </p:spPr>
          <p:txBody>
            <a:bodyPr wrap="square" lIns="0" tIns="0" rIns="0" bIns="0" rtlCol="0" anchor="ctr" anchorCtr="1"/>
            <a:lstStyle/>
            <a:p>
              <a:r>
                <a:rPr lang="ja-JP" altLang="en-US" sz="1000" b="1" dirty="0">
                  <a:solidFill>
                    <a:prstClr val="white"/>
                  </a:solidFill>
                </a:rPr>
                <a:t>被保険者氏名</a:t>
              </a:r>
              <a:endParaRPr sz="1000" b="1" dirty="0">
                <a:solidFill>
                  <a:prstClr val="white"/>
                </a:solidFill>
              </a:endParaRPr>
            </a:p>
          </p:txBody>
        </p:sp>
        <p:sp>
          <p:nvSpPr>
            <p:cNvPr id="259" name="object 57"/>
            <p:cNvSpPr/>
            <p:nvPr/>
          </p:nvSpPr>
          <p:spPr>
            <a:xfrm>
              <a:off x="371878" y="738188"/>
              <a:ext cx="3788695" cy="360040"/>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0" tIns="0" rIns="0" bIns="0" rtlCol="0"/>
            <a:lstStyle/>
            <a:p>
              <a:endParaRPr>
                <a:solidFill>
                  <a:prstClr val="black"/>
                </a:solidFill>
              </a:endParaRPr>
            </a:p>
          </p:txBody>
        </p:sp>
      </p:grpSp>
      <p:sp>
        <p:nvSpPr>
          <p:cNvPr id="94" name="object 108"/>
          <p:cNvSpPr txBox="1"/>
          <p:nvPr/>
        </p:nvSpPr>
        <p:spPr>
          <a:xfrm>
            <a:off x="2702189" y="7609258"/>
            <a:ext cx="4532445" cy="1553865"/>
          </a:xfrm>
          <a:prstGeom prst="rect">
            <a:avLst/>
          </a:prstGeom>
        </p:spPr>
        <p:txBody>
          <a:bodyPr vert="horz" wrap="square" lIns="0" tIns="0" rIns="0" bIns="0" rtlCol="0">
            <a:noAutofit/>
          </a:bodyPr>
          <a:lstStyle/>
          <a:p>
            <a:pPr marL="12700"/>
            <a:r>
              <a:rPr lang="en-US" altLang="ja-JP" sz="800" spc="50" dirty="0">
                <a:solidFill>
                  <a:srgbClr val="231F20"/>
                </a:solidFill>
                <a:latin typeface="ＭＳ ゴシック" panose="020B0609070205080204" pitchFamily="49" charset="-128"/>
                <a:ea typeface="ＭＳ ゴシック" panose="020B0609070205080204" pitchFamily="49" charset="-128"/>
                <a:cs typeface="Meiryo UI"/>
              </a:rPr>
              <a:t>1. </a:t>
            </a:r>
            <a:r>
              <a:rPr lang="ja-JP" altLang="en-US" sz="800" spc="50" dirty="0">
                <a:solidFill>
                  <a:srgbClr val="231F20"/>
                </a:solidFill>
                <a:latin typeface="ＭＳ ゴシック" panose="020B0609070205080204" pitchFamily="49" charset="-128"/>
                <a:ea typeface="ＭＳ ゴシック" panose="020B0609070205080204" pitchFamily="49" charset="-128"/>
                <a:cs typeface="Meiryo UI"/>
              </a:rPr>
              <a:t>入社して間もなく</a:t>
            </a:r>
            <a:r>
              <a:rPr lang="en-US" altLang="ja-JP" sz="800" spc="5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50" dirty="0">
                <a:solidFill>
                  <a:srgbClr val="231F20"/>
                </a:solidFill>
                <a:latin typeface="ＭＳ ゴシック" panose="020B0609070205080204" pitchFamily="49" charset="-128"/>
                <a:ea typeface="ＭＳ ゴシック" panose="020B0609070205080204" pitchFamily="49" charset="-128"/>
                <a:cs typeface="Meiryo UI"/>
              </a:rPr>
              <a:t>被保険者証が届いていなかったため</a:t>
            </a:r>
            <a:endParaRPr lang="en-US" altLang="ja-JP" sz="800" spc="50" dirty="0">
              <a:solidFill>
                <a:srgbClr val="231F20"/>
              </a:solidFill>
              <a:latin typeface="ＭＳ ゴシック" panose="020B0609070205080204" pitchFamily="49" charset="-128"/>
              <a:ea typeface="ＭＳ ゴシック" panose="020B0609070205080204" pitchFamily="49" charset="-128"/>
              <a:cs typeface="Meiryo UI"/>
            </a:endParaRPr>
          </a:p>
          <a:p>
            <a:pPr marL="241300" indent="-228600">
              <a:buAutoNum type="arabicPeriod"/>
            </a:pPr>
            <a:endParaRPr lang="en-US" altLang="ja-JP" sz="800" spc="50" dirty="0">
              <a:solidFill>
                <a:srgbClr val="231F20"/>
              </a:solidFill>
              <a:latin typeface="ＭＳ ゴシック" panose="020B0609070205080204" pitchFamily="49" charset="-128"/>
              <a:ea typeface="ＭＳ ゴシック" panose="020B0609070205080204" pitchFamily="49" charset="-128"/>
              <a:cs typeface="Meiryo UI"/>
            </a:endParaRPr>
          </a:p>
          <a:p>
            <a:pPr marL="12700"/>
            <a:r>
              <a:rPr lang="en-US" altLang="ja-JP" sz="800" spc="50" dirty="0">
                <a:solidFill>
                  <a:srgbClr val="231F20"/>
                </a:solidFill>
                <a:latin typeface="ＭＳ ゴシック" panose="020B0609070205080204" pitchFamily="49" charset="-128"/>
                <a:ea typeface="ＭＳ ゴシック" panose="020B0609070205080204" pitchFamily="49" charset="-128"/>
                <a:cs typeface="Meiryo UI"/>
              </a:rPr>
              <a:t>2.</a:t>
            </a:r>
            <a:r>
              <a:rPr lang="ja-JP" altLang="en-US" sz="800" spc="50" dirty="0">
                <a:solidFill>
                  <a:srgbClr val="231F20"/>
                </a:solidFill>
                <a:latin typeface="ＭＳ ゴシック" panose="020B0609070205080204" pitchFamily="49" charset="-128"/>
                <a:ea typeface="ＭＳ ゴシック" panose="020B0609070205080204" pitchFamily="49" charset="-128"/>
                <a:cs typeface="Meiryo UI"/>
              </a:rPr>
              <a:t> 緊急やむを得ず受診し</a:t>
            </a:r>
            <a:r>
              <a:rPr lang="en-US" altLang="ja-JP" sz="800" spc="5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50" dirty="0">
                <a:solidFill>
                  <a:srgbClr val="231F20"/>
                </a:solidFill>
                <a:latin typeface="ＭＳ ゴシック" panose="020B0609070205080204" pitchFamily="49" charset="-128"/>
                <a:ea typeface="ＭＳ ゴシック" panose="020B0609070205080204" pitchFamily="49" charset="-128"/>
                <a:cs typeface="Meiryo UI"/>
              </a:rPr>
              <a:t>被保険者証を持っていなかったため</a:t>
            </a:r>
            <a:endParaRPr lang="en-US" altLang="ja-JP" sz="800" spc="50" dirty="0">
              <a:solidFill>
                <a:srgbClr val="231F20"/>
              </a:solidFill>
              <a:latin typeface="ＭＳ ゴシック" panose="020B0609070205080204" pitchFamily="49" charset="-128"/>
              <a:ea typeface="ＭＳ ゴシック" panose="020B0609070205080204" pitchFamily="49" charset="-128"/>
              <a:cs typeface="Meiryo UI"/>
            </a:endParaRPr>
          </a:p>
          <a:p>
            <a:pPr marL="12700"/>
            <a:endParaRPr lang="en-US" altLang="ja-JP" sz="800" spc="50" dirty="0">
              <a:solidFill>
                <a:srgbClr val="231F20"/>
              </a:solidFill>
              <a:latin typeface="ＭＳ ゴシック" panose="020B0609070205080204" pitchFamily="49" charset="-128"/>
              <a:ea typeface="ＭＳ ゴシック" panose="020B0609070205080204" pitchFamily="49" charset="-128"/>
              <a:cs typeface="Meiryo UI"/>
            </a:endParaRPr>
          </a:p>
          <a:p>
            <a:pPr marL="12700"/>
            <a:r>
              <a:rPr lang="en-US" altLang="ja-JP" sz="800" spc="50" dirty="0">
                <a:solidFill>
                  <a:srgbClr val="231F20"/>
                </a:solidFill>
                <a:latin typeface="ＭＳ ゴシック" panose="020B0609070205080204" pitchFamily="49" charset="-128"/>
                <a:ea typeface="ＭＳ ゴシック" panose="020B0609070205080204" pitchFamily="49" charset="-128"/>
                <a:cs typeface="Meiryo UI"/>
              </a:rPr>
              <a:t>3.</a:t>
            </a:r>
            <a:r>
              <a:rPr lang="ja-JP" altLang="en-US" sz="800" spc="50" dirty="0">
                <a:solidFill>
                  <a:srgbClr val="231F20"/>
                </a:solidFill>
                <a:latin typeface="ＭＳ ゴシック" panose="020B0609070205080204" pitchFamily="49" charset="-128"/>
                <a:ea typeface="ＭＳ ゴシック" panose="020B0609070205080204" pitchFamily="49" charset="-128"/>
                <a:cs typeface="Meiryo UI"/>
              </a:rPr>
              <a:t> 誤って他の保険者の被保険者証を使用したため</a:t>
            </a:r>
            <a:endParaRPr lang="en-US" altLang="ja-JP" sz="800" spc="50" dirty="0">
              <a:solidFill>
                <a:srgbClr val="231F20"/>
              </a:solidFill>
              <a:latin typeface="ＭＳ ゴシック" panose="020B0609070205080204" pitchFamily="49" charset="-128"/>
              <a:ea typeface="ＭＳ ゴシック" panose="020B0609070205080204" pitchFamily="49" charset="-128"/>
              <a:cs typeface="Meiryo UI"/>
            </a:endParaRPr>
          </a:p>
          <a:p>
            <a:pPr marL="241300" indent="-228600">
              <a:buFontTx/>
              <a:buAutoNum type="arabicPeriod"/>
            </a:pPr>
            <a:endParaRPr lang="en-US" sz="800" spc="50" dirty="0">
              <a:solidFill>
                <a:srgbClr val="231F20"/>
              </a:solidFill>
              <a:latin typeface="ＭＳ ゴシック" panose="020B0609070205080204" pitchFamily="49" charset="-128"/>
              <a:ea typeface="ＭＳ ゴシック" panose="020B0609070205080204" pitchFamily="49" charset="-128"/>
              <a:cs typeface="Meiryo UI"/>
            </a:endParaRPr>
          </a:p>
          <a:p>
            <a:pPr marL="12700"/>
            <a:endParaRPr lang="en-US" altLang="ja-JP" sz="800" spc="50" dirty="0">
              <a:solidFill>
                <a:srgbClr val="231F20"/>
              </a:solidFill>
              <a:latin typeface="ＭＳ ゴシック" panose="020B0609070205080204" pitchFamily="49" charset="-128"/>
              <a:ea typeface="ＭＳ ゴシック" panose="020B0609070205080204" pitchFamily="49" charset="-128"/>
              <a:cs typeface="Meiryo UI"/>
            </a:endParaRPr>
          </a:p>
          <a:p>
            <a:pPr marL="12700"/>
            <a:endParaRPr lang="en-US" altLang="ja-JP" sz="800" spc="50" dirty="0">
              <a:solidFill>
                <a:srgbClr val="231F20"/>
              </a:solidFill>
              <a:latin typeface="ＭＳ ゴシック" panose="020B0609070205080204" pitchFamily="49" charset="-128"/>
              <a:ea typeface="ＭＳ ゴシック" panose="020B0609070205080204" pitchFamily="49" charset="-128"/>
              <a:cs typeface="Meiryo UI"/>
            </a:endParaRPr>
          </a:p>
          <a:p>
            <a:pPr marL="12700"/>
            <a:r>
              <a:rPr lang="en-US" altLang="ja-JP" sz="800" spc="50" dirty="0">
                <a:solidFill>
                  <a:srgbClr val="231F20"/>
                </a:solidFill>
                <a:latin typeface="ＭＳ ゴシック" panose="020B0609070205080204" pitchFamily="49" charset="-128"/>
                <a:ea typeface="ＭＳ ゴシック" panose="020B0609070205080204" pitchFamily="49" charset="-128"/>
                <a:cs typeface="Meiryo UI"/>
              </a:rPr>
              <a:t>9.</a:t>
            </a:r>
            <a:r>
              <a:rPr lang="ja-JP" altLang="en-US" sz="800" spc="50" dirty="0">
                <a:solidFill>
                  <a:srgbClr val="231F20"/>
                </a:solidFill>
                <a:latin typeface="ＭＳ ゴシック" panose="020B0609070205080204" pitchFamily="49" charset="-128"/>
                <a:ea typeface="ＭＳ ゴシック" panose="020B0609070205080204" pitchFamily="49" charset="-128"/>
                <a:cs typeface="Meiryo UI"/>
              </a:rPr>
              <a:t> その他</a:t>
            </a:r>
            <a:endParaRPr lang="en-US" sz="800" dirty="0">
              <a:solidFill>
                <a:prstClr val="black"/>
              </a:solidFill>
              <a:latin typeface="ＭＳ ゴシック" panose="020B0609070205080204" pitchFamily="49" charset="-128"/>
              <a:ea typeface="ＭＳ ゴシック" panose="020B0609070205080204" pitchFamily="49" charset="-128"/>
              <a:cs typeface="Meiryo UI"/>
            </a:endParaRPr>
          </a:p>
          <a:p>
            <a:pPr marL="12700"/>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95" name="object 11"/>
          <p:cNvSpPr/>
          <p:nvPr/>
        </p:nvSpPr>
        <p:spPr>
          <a:xfrm>
            <a:off x="3313176" y="8534928"/>
            <a:ext cx="52517" cy="484180"/>
          </a:xfrm>
          <a:custGeom>
            <a:avLst/>
            <a:gdLst/>
            <a:ahLst/>
            <a:cxnLst/>
            <a:rect l="l" t="t" r="r" b="b"/>
            <a:pathLst>
              <a:path w="72389" h="828039">
                <a:moveTo>
                  <a:pt x="71996" y="828001"/>
                </a:moveTo>
                <a:lnTo>
                  <a:pt x="35991" y="828001"/>
                </a:lnTo>
                <a:lnTo>
                  <a:pt x="22015" y="825162"/>
                </a:lnTo>
                <a:lnTo>
                  <a:pt x="10571" y="817430"/>
                </a:lnTo>
                <a:lnTo>
                  <a:pt x="2839" y="805986"/>
                </a:lnTo>
                <a:lnTo>
                  <a:pt x="0" y="792010"/>
                </a:lnTo>
                <a:lnTo>
                  <a:pt x="0" y="36004"/>
                </a:lnTo>
                <a:lnTo>
                  <a:pt x="2839" y="22025"/>
                </a:lnTo>
                <a:lnTo>
                  <a:pt x="10571" y="10577"/>
                </a:lnTo>
                <a:lnTo>
                  <a:pt x="22015" y="2841"/>
                </a:lnTo>
                <a:lnTo>
                  <a:pt x="35991" y="0"/>
                </a:lnTo>
                <a:lnTo>
                  <a:pt x="71996" y="0"/>
                </a:lnTo>
              </a:path>
            </a:pathLst>
          </a:custGeom>
          <a:ln w="5397">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122" name="object 12"/>
          <p:cNvSpPr/>
          <p:nvPr/>
        </p:nvSpPr>
        <p:spPr>
          <a:xfrm>
            <a:off x="7092189" y="8540960"/>
            <a:ext cx="45719" cy="478147"/>
          </a:xfrm>
          <a:custGeom>
            <a:avLst/>
            <a:gdLst/>
            <a:ahLst/>
            <a:cxnLst/>
            <a:rect l="l" t="t" r="r" b="b"/>
            <a:pathLst>
              <a:path w="72390" h="828039">
                <a:moveTo>
                  <a:pt x="0" y="828001"/>
                </a:moveTo>
                <a:lnTo>
                  <a:pt x="36004" y="828001"/>
                </a:lnTo>
                <a:lnTo>
                  <a:pt x="49988" y="825162"/>
                </a:lnTo>
                <a:lnTo>
                  <a:pt x="61436" y="817430"/>
                </a:lnTo>
                <a:lnTo>
                  <a:pt x="69169" y="805986"/>
                </a:lnTo>
                <a:lnTo>
                  <a:pt x="72009" y="792010"/>
                </a:lnTo>
                <a:lnTo>
                  <a:pt x="72009" y="36004"/>
                </a:lnTo>
                <a:lnTo>
                  <a:pt x="69169" y="22025"/>
                </a:lnTo>
                <a:lnTo>
                  <a:pt x="61436" y="10577"/>
                </a:lnTo>
                <a:lnTo>
                  <a:pt x="49988" y="2841"/>
                </a:lnTo>
                <a:lnTo>
                  <a:pt x="36004" y="0"/>
                </a:lnTo>
                <a:lnTo>
                  <a:pt x="0" y="0"/>
                </a:lnTo>
              </a:path>
            </a:pathLst>
          </a:custGeom>
          <a:ln w="5397">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123" name="object 92"/>
          <p:cNvSpPr txBox="1"/>
          <p:nvPr/>
        </p:nvSpPr>
        <p:spPr>
          <a:xfrm>
            <a:off x="3399077" y="8461887"/>
            <a:ext cx="523189" cy="142840"/>
          </a:xfrm>
          <a:prstGeom prst="rect">
            <a:avLst/>
          </a:prstGeom>
        </p:spPr>
        <p:txBody>
          <a:bodyPr vert="horz" wrap="square" lIns="0" tIns="0" rIns="0" bIns="0" rtlCol="0">
            <a:noAutofit/>
          </a:bodyPr>
          <a:lstStyle/>
          <a:p>
            <a:pPr marL="12700"/>
            <a:r>
              <a:rPr sz="800" spc="-1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10" dirty="0">
                <a:solidFill>
                  <a:srgbClr val="231F20"/>
                </a:solidFill>
                <a:latin typeface="ＭＳ ゴシック" panose="020B0609070205080204" pitchFamily="49" charset="-128"/>
                <a:ea typeface="ＭＳ ゴシック" panose="020B0609070205080204" pitchFamily="49" charset="-128"/>
                <a:cs typeface="Meiryo UI"/>
              </a:rPr>
              <a:t>理 由</a:t>
            </a:r>
            <a:r>
              <a:rPr sz="800" dirty="0">
                <a:solidFill>
                  <a:srgbClr val="231F20"/>
                </a:solidFill>
                <a:latin typeface="ＭＳ ゴシック" panose="020B0609070205080204" pitchFamily="49" charset="-128"/>
                <a:ea typeface="ＭＳ ゴシック" panose="020B0609070205080204" pitchFamily="49" charset="-128"/>
                <a:cs typeface="Meiryo UI"/>
              </a:rPr>
              <a:t>）</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grpSp>
        <p:nvGrpSpPr>
          <p:cNvPr id="91" name="グループ化 90"/>
          <p:cNvGrpSpPr/>
          <p:nvPr/>
        </p:nvGrpSpPr>
        <p:grpSpPr>
          <a:xfrm>
            <a:off x="553329" y="396938"/>
            <a:ext cx="6417628" cy="648982"/>
            <a:chOff x="553329" y="396938"/>
            <a:chExt cx="6417628" cy="648982"/>
          </a:xfrm>
        </p:grpSpPr>
        <p:sp>
          <p:nvSpPr>
            <p:cNvPr id="93" name="object 15"/>
            <p:cNvSpPr/>
            <p:nvPr/>
          </p:nvSpPr>
          <p:spPr>
            <a:xfrm>
              <a:off x="5131305" y="403895"/>
              <a:ext cx="649248" cy="252095"/>
            </a:xfrm>
            <a:custGeom>
              <a:avLst/>
              <a:gdLst/>
              <a:ahLst/>
              <a:cxnLst/>
              <a:rect l="l" t="t" r="r" b="b"/>
              <a:pathLst>
                <a:path w="387350" h="252095">
                  <a:moveTo>
                    <a:pt x="387007" y="0"/>
                  </a:moveTo>
                  <a:lnTo>
                    <a:pt x="0" y="0"/>
                  </a:lnTo>
                  <a:lnTo>
                    <a:pt x="62115" y="217385"/>
                  </a:lnTo>
                  <a:lnTo>
                    <a:pt x="68796" y="230824"/>
                  </a:lnTo>
                  <a:lnTo>
                    <a:pt x="79678" y="241828"/>
                  </a:lnTo>
                  <a:lnTo>
                    <a:pt x="93253" y="249263"/>
                  </a:lnTo>
                  <a:lnTo>
                    <a:pt x="108013" y="251993"/>
                  </a:lnTo>
                  <a:lnTo>
                    <a:pt x="279006" y="251993"/>
                  </a:lnTo>
                  <a:lnTo>
                    <a:pt x="318218" y="230824"/>
                  </a:lnTo>
                  <a:lnTo>
                    <a:pt x="387007" y="0"/>
                  </a:lnTo>
                  <a:close/>
                </a:path>
              </a:pathLst>
            </a:custGeom>
            <a:solidFill>
              <a:schemeClr val="bg1">
                <a:lumMod val="65000"/>
              </a:schemeClr>
            </a:solidFill>
            <a:ln>
              <a:noFill/>
            </a:ln>
          </p:spPr>
          <p:txBody>
            <a:bodyPr wrap="square" lIns="0" tIns="0" rIns="0" bIns="0" rtlCol="0"/>
            <a:lstStyle/>
            <a:p>
              <a:pPr algn="ctr"/>
              <a:r>
                <a:rPr lang="en-US" altLang="ja-JP"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1</a:t>
              </a:r>
              <a:endParaRPr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24" name="object 45"/>
            <p:cNvSpPr/>
            <p:nvPr/>
          </p:nvSpPr>
          <p:spPr>
            <a:xfrm>
              <a:off x="555234" y="1045920"/>
              <a:ext cx="6415723"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29" name="object 46"/>
            <p:cNvSpPr/>
            <p:nvPr/>
          </p:nvSpPr>
          <p:spPr>
            <a:xfrm>
              <a:off x="553329" y="396938"/>
              <a:ext cx="6415723"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36" name="object 62"/>
            <p:cNvSpPr txBox="1"/>
            <p:nvPr/>
          </p:nvSpPr>
          <p:spPr>
            <a:xfrm>
              <a:off x="681906" y="580285"/>
              <a:ext cx="943764" cy="230832"/>
            </a:xfrm>
            <a:prstGeom prst="rect">
              <a:avLst/>
            </a:prstGeom>
          </p:spPr>
          <p:txBody>
            <a:bodyPr vert="horz" wrap="square" lIns="0" tIns="0" rIns="0" bIns="0" rtlCol="0">
              <a:spAutoFit/>
            </a:bodyPr>
            <a:lstStyle/>
            <a:p>
              <a:pPr marL="12700"/>
              <a:r>
                <a:rPr lang="ja-JP" altLang="en-US" sz="1500" b="1" dirty="0">
                  <a:solidFill>
                    <a:prstClr val="black"/>
                  </a:solidFill>
                  <a:latin typeface="ＭＳ ゴシック" panose="020B0609070205080204" pitchFamily="49" charset="-128"/>
                  <a:ea typeface="ＭＳ ゴシック" panose="020B0609070205080204" pitchFamily="49" charset="-128"/>
                  <a:cs typeface="PMingLiU"/>
                </a:rPr>
                <a:t>健康保険</a:t>
              </a:r>
              <a:endParaRPr sz="15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138" name="object 62"/>
            <p:cNvSpPr txBox="1"/>
            <p:nvPr/>
          </p:nvSpPr>
          <p:spPr>
            <a:xfrm>
              <a:off x="3151444" y="583618"/>
              <a:ext cx="2141340" cy="215444"/>
            </a:xfrm>
            <a:prstGeom prst="rect">
              <a:avLst/>
            </a:prstGeom>
          </p:spPr>
          <p:txBody>
            <a:bodyPr vert="horz" wrap="square" lIns="0" tIns="0" rIns="0" bIns="0" rtlCol="0">
              <a:spAutoFit/>
            </a:bodyPr>
            <a:lstStyle/>
            <a:p>
              <a:pPr marL="12700"/>
              <a:r>
                <a:rPr lang="ja-JP" altLang="en-US" sz="1400" b="1" dirty="0">
                  <a:solidFill>
                    <a:prstClr val="black"/>
                  </a:solidFill>
                  <a:latin typeface="ＭＳ ゴシック" panose="020B0609070205080204" pitchFamily="49" charset="-128"/>
                  <a:ea typeface="ＭＳ ゴシック" panose="020B0609070205080204" pitchFamily="49" charset="-128"/>
                  <a:cs typeface="PMingLiU"/>
                </a:rPr>
                <a:t>支給申請書</a:t>
              </a:r>
              <a:r>
                <a:rPr lang="en-US" altLang="ja-JP" sz="1400" b="1" dirty="0">
                  <a:latin typeface="ＭＳ ゴシック" panose="020B0609070205080204" pitchFamily="49" charset="-128"/>
                  <a:ea typeface="ＭＳ ゴシック" panose="020B0609070205080204" pitchFamily="49" charset="-128"/>
                  <a:cs typeface="PMingLiU"/>
                </a:rPr>
                <a:t>(</a:t>
              </a:r>
              <a:r>
                <a:rPr lang="ja-JP" altLang="en-US" sz="1400" b="1" dirty="0">
                  <a:latin typeface="ＭＳ ゴシック" panose="020B0609070205080204" pitchFamily="49" charset="-128"/>
                  <a:ea typeface="ＭＳ ゴシック" panose="020B0609070205080204" pitchFamily="49" charset="-128"/>
                  <a:cs typeface="PMingLiU"/>
                </a:rPr>
                <a:t>立替払等</a:t>
              </a:r>
              <a:r>
                <a:rPr lang="en-US" altLang="ja-JP" sz="1400" b="1" dirty="0">
                  <a:latin typeface="ＭＳ ゴシック" panose="020B0609070205080204" pitchFamily="49" charset="-128"/>
                  <a:ea typeface="ＭＳ ゴシック" panose="020B0609070205080204" pitchFamily="49" charset="-128"/>
                  <a:cs typeface="PMingLiU"/>
                </a:rPr>
                <a:t>)</a:t>
              </a:r>
              <a:endParaRPr sz="1400" b="1" dirty="0">
                <a:latin typeface="ＭＳ ゴシック" panose="020B0609070205080204" pitchFamily="49" charset="-128"/>
                <a:ea typeface="ＭＳ ゴシック" panose="020B0609070205080204" pitchFamily="49" charset="-128"/>
                <a:cs typeface="PMingLiU"/>
              </a:endParaRPr>
            </a:p>
          </p:txBody>
        </p:sp>
        <p:sp>
          <p:nvSpPr>
            <p:cNvPr id="140" name="object 62"/>
            <p:cNvSpPr txBox="1"/>
            <p:nvPr/>
          </p:nvSpPr>
          <p:spPr>
            <a:xfrm>
              <a:off x="2265227" y="512872"/>
              <a:ext cx="1563765" cy="338554"/>
            </a:xfrm>
            <a:prstGeom prst="rect">
              <a:avLst/>
            </a:prstGeom>
          </p:spPr>
          <p:txBody>
            <a:bodyPr vert="horz" wrap="square" lIns="0" tIns="0" rIns="0" bIns="0" rtlCol="0">
              <a:spAutoFit/>
            </a:bodyPr>
            <a:lstStyle/>
            <a:p>
              <a:pPr marL="12700"/>
              <a:r>
                <a:rPr lang="ja-JP" altLang="en-US" sz="2200" b="1" dirty="0">
                  <a:solidFill>
                    <a:prstClr val="black"/>
                  </a:solidFill>
                  <a:latin typeface="ＭＳ ゴシック" panose="020B0609070205080204" pitchFamily="49" charset="-128"/>
                  <a:ea typeface="ＭＳ ゴシック" panose="020B0609070205080204" pitchFamily="49" charset="-128"/>
                  <a:cs typeface="PMingLiU"/>
                </a:rPr>
                <a:t>療養費</a:t>
              </a:r>
              <a:endParaRPr sz="22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142" name="object 17"/>
            <p:cNvSpPr/>
            <p:nvPr/>
          </p:nvSpPr>
          <p:spPr>
            <a:xfrm>
              <a:off x="5074394" y="741927"/>
              <a:ext cx="1719009" cy="230504"/>
            </a:xfrm>
            <a:custGeom>
              <a:avLst/>
              <a:gdLst/>
              <a:ahLst/>
              <a:cxnLst/>
              <a:rect l="l" t="t" r="r" b="b"/>
              <a:pathLst>
                <a:path w="1562734" h="230505">
                  <a:moveTo>
                    <a:pt x="1447177" y="0"/>
                  </a:moveTo>
                  <a:lnTo>
                    <a:pt x="115188" y="0"/>
                  </a:lnTo>
                  <a:lnTo>
                    <a:pt x="70385" y="9067"/>
                  </a:lnTo>
                  <a:lnTo>
                    <a:pt x="33767" y="33778"/>
                  </a:lnTo>
                  <a:lnTo>
                    <a:pt x="9063" y="70401"/>
                  </a:lnTo>
                  <a:lnTo>
                    <a:pt x="0" y="115201"/>
                  </a:lnTo>
                  <a:lnTo>
                    <a:pt x="9063" y="159994"/>
                  </a:lnTo>
                  <a:lnTo>
                    <a:pt x="33767" y="196613"/>
                  </a:lnTo>
                  <a:lnTo>
                    <a:pt x="70385" y="221323"/>
                  </a:lnTo>
                  <a:lnTo>
                    <a:pt x="115188" y="230390"/>
                  </a:lnTo>
                  <a:lnTo>
                    <a:pt x="1447177" y="230390"/>
                  </a:lnTo>
                  <a:lnTo>
                    <a:pt x="1491981" y="221323"/>
                  </a:lnTo>
                  <a:lnTo>
                    <a:pt x="1528598" y="196613"/>
                  </a:lnTo>
                  <a:lnTo>
                    <a:pt x="1553303" y="159994"/>
                  </a:lnTo>
                  <a:lnTo>
                    <a:pt x="1562366" y="115201"/>
                  </a:lnTo>
                  <a:lnTo>
                    <a:pt x="1553303" y="70401"/>
                  </a:lnTo>
                  <a:lnTo>
                    <a:pt x="1528598" y="33778"/>
                  </a:lnTo>
                  <a:lnTo>
                    <a:pt x="1491981" y="9067"/>
                  </a:lnTo>
                  <a:lnTo>
                    <a:pt x="1447177" y="0"/>
                  </a:lnTo>
                  <a:close/>
                </a:path>
              </a:pathLst>
            </a:custGeom>
            <a:solidFill>
              <a:schemeClr val="bg1">
                <a:lumMod val="75000"/>
              </a:schemeClr>
            </a:solidFill>
            <a:ln w="28575">
              <a:solidFill>
                <a:srgbClr val="221915"/>
              </a:solidFill>
            </a:ln>
          </p:spPr>
          <p:txBody>
            <a:bodyPr wrap="square" lIns="0" tIns="0" rIns="0" bIns="0" rtlCol="0" anchor="ctr" anchorCtr="1"/>
            <a:lstStyle/>
            <a:p>
              <a:r>
                <a:rPr lang="ja-JP" altLang="en-US" sz="1000" b="1" dirty="0">
                  <a:solidFill>
                    <a:prstClr val="black"/>
                  </a:solidFill>
                  <a:latin typeface="ＭＳ ゴシック" panose="020B0609070205080204" pitchFamily="49" charset="-128"/>
                  <a:ea typeface="ＭＳ ゴシック" panose="020B0609070205080204" pitchFamily="49" charset="-128"/>
                </a:rPr>
                <a:t>被保険者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申請者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記入用</a:t>
              </a:r>
              <a:endParaRPr sz="1000" b="1" dirty="0">
                <a:solidFill>
                  <a:prstClr val="black"/>
                </a:solidFill>
                <a:latin typeface="ＭＳ ゴシック" panose="020B0609070205080204" pitchFamily="49" charset="-128"/>
                <a:ea typeface="ＭＳ ゴシック" panose="020B0609070205080204" pitchFamily="49" charset="-128"/>
              </a:endParaRPr>
            </a:p>
          </p:txBody>
        </p:sp>
        <p:sp>
          <p:nvSpPr>
            <p:cNvPr id="146" name="object 62"/>
            <p:cNvSpPr txBox="1"/>
            <p:nvPr/>
          </p:nvSpPr>
          <p:spPr>
            <a:xfrm>
              <a:off x="1926453" y="522164"/>
              <a:ext cx="1563765" cy="369332"/>
            </a:xfrm>
            <a:prstGeom prst="rect">
              <a:avLst/>
            </a:prstGeom>
          </p:spPr>
          <p:txBody>
            <a:bodyPr vert="horz" wrap="square" lIns="0" tIns="0" rIns="0" bIns="0" rtlCol="0">
              <a:spAutoFit/>
            </a:bodyPr>
            <a:lstStyle/>
            <a:p>
              <a:pPr marL="12700"/>
              <a:endParaRPr sz="24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158" name="object 62"/>
            <p:cNvSpPr txBox="1"/>
            <p:nvPr/>
          </p:nvSpPr>
          <p:spPr>
            <a:xfrm>
              <a:off x="1516526" y="732604"/>
              <a:ext cx="943764" cy="200055"/>
            </a:xfrm>
            <a:prstGeom prst="rect">
              <a:avLst/>
            </a:prstGeom>
          </p:spPr>
          <p:txBody>
            <a:bodyPr vert="horz" wrap="square" lIns="0" tIns="0" rIns="0" bIns="0" rtlCol="0">
              <a:spAutoFit/>
            </a:bodyPr>
            <a:lstStyle/>
            <a:p>
              <a:pPr marL="12700"/>
              <a:r>
                <a:rPr lang="ja-JP" altLang="en-US" sz="1300" b="1" dirty="0">
                  <a:solidFill>
                    <a:prstClr val="black"/>
                  </a:solidFill>
                  <a:latin typeface="ＭＳ ゴシック" panose="020B0609070205080204" pitchFamily="49" charset="-128"/>
                  <a:ea typeface="ＭＳ ゴシック" panose="020B0609070205080204" pitchFamily="49" charset="-128"/>
                  <a:cs typeface="PMingLiU"/>
                </a:rPr>
                <a:t>家　  族</a:t>
              </a:r>
              <a:endParaRPr sz="13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160" name="object 62"/>
            <p:cNvSpPr txBox="1"/>
            <p:nvPr/>
          </p:nvSpPr>
          <p:spPr>
            <a:xfrm>
              <a:off x="1516526" y="531894"/>
              <a:ext cx="943764" cy="200055"/>
            </a:xfrm>
            <a:prstGeom prst="rect">
              <a:avLst/>
            </a:prstGeom>
          </p:spPr>
          <p:txBody>
            <a:bodyPr vert="horz" wrap="square" lIns="0" tIns="0" rIns="0" bIns="0" rtlCol="0">
              <a:spAutoFit/>
            </a:bodyPr>
            <a:lstStyle/>
            <a:p>
              <a:pPr marL="12700"/>
              <a:r>
                <a:rPr lang="ja-JP" altLang="en-US" sz="1300" b="1" dirty="0">
                  <a:solidFill>
                    <a:prstClr val="black"/>
                  </a:solidFill>
                  <a:latin typeface="ＭＳ ゴシック" panose="020B0609070205080204" pitchFamily="49" charset="-128"/>
                  <a:ea typeface="ＭＳ ゴシック" panose="020B0609070205080204" pitchFamily="49" charset="-128"/>
                  <a:cs typeface="PMingLiU"/>
                </a:rPr>
                <a:t>被保険者</a:t>
              </a:r>
              <a:endParaRPr sz="13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92" name="object 11"/>
            <p:cNvSpPr/>
            <p:nvPr/>
          </p:nvSpPr>
          <p:spPr>
            <a:xfrm>
              <a:off x="5761300" y="403894"/>
              <a:ext cx="701155" cy="262800"/>
            </a:xfrm>
            <a:custGeom>
              <a:avLst/>
              <a:gdLst/>
              <a:ahLst/>
              <a:cxnLst/>
              <a:rect l="l" t="t" r="r" b="b"/>
              <a:pathLst>
                <a:path w="387350" h="252095">
                  <a:moveTo>
                    <a:pt x="387032" y="0"/>
                  </a:moveTo>
                  <a:lnTo>
                    <a:pt x="0" y="0"/>
                  </a:lnTo>
                  <a:lnTo>
                    <a:pt x="62115" y="217385"/>
                  </a:lnTo>
                  <a:lnTo>
                    <a:pt x="68807" y="230824"/>
                  </a:lnTo>
                  <a:lnTo>
                    <a:pt x="79689" y="241828"/>
                  </a:lnTo>
                  <a:lnTo>
                    <a:pt x="93262" y="249263"/>
                  </a:lnTo>
                  <a:lnTo>
                    <a:pt x="108026" y="251993"/>
                  </a:lnTo>
                  <a:lnTo>
                    <a:pt x="279006" y="251993"/>
                  </a:lnTo>
                  <a:lnTo>
                    <a:pt x="318227" y="230824"/>
                  </a:lnTo>
                  <a:lnTo>
                    <a:pt x="387032" y="0"/>
                  </a:lnTo>
                  <a:close/>
                </a:path>
              </a:pathLst>
            </a:custGeom>
            <a:solidFill>
              <a:schemeClr val="tx1"/>
            </a:solidFill>
            <a:ln w="12700">
              <a:noFill/>
            </a:ln>
          </p:spPr>
          <p:txBody>
            <a:bodyPr wrap="square" lIns="0" tIns="0" rIns="0" bIns="0" rtlCol="0"/>
            <a:lstStyle/>
            <a:p>
              <a:pPr algn="ctr"/>
              <a:r>
                <a:rPr lang="ja-JP" altLang="en-US" sz="1400"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２</a:t>
              </a:r>
            </a:p>
          </p:txBody>
        </p:sp>
      </p:grpSp>
      <p:grpSp>
        <p:nvGrpSpPr>
          <p:cNvPr id="161" name="グループ化 160"/>
          <p:cNvGrpSpPr/>
          <p:nvPr/>
        </p:nvGrpSpPr>
        <p:grpSpPr>
          <a:xfrm>
            <a:off x="321866" y="1674292"/>
            <a:ext cx="6912609" cy="7543125"/>
            <a:chOff x="324002" y="1669694"/>
            <a:chExt cx="6912609" cy="7543125"/>
          </a:xfrm>
        </p:grpSpPr>
        <p:sp>
          <p:nvSpPr>
            <p:cNvPr id="164" name="bk object 16"/>
            <p:cNvSpPr/>
            <p:nvPr/>
          </p:nvSpPr>
          <p:spPr>
            <a:xfrm>
              <a:off x="540000" y="1669694"/>
              <a:ext cx="1655991" cy="382334"/>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１ 受診者</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65" name="bk object 16"/>
            <p:cNvSpPr/>
            <p:nvPr/>
          </p:nvSpPr>
          <p:spPr>
            <a:xfrm>
              <a:off x="540000" y="2044271"/>
              <a:ext cx="1655991" cy="432028"/>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　１</a:t>
              </a:r>
              <a:r>
                <a:rPr lang="en-US" altLang="ja-JP" sz="900" dirty="0">
                  <a:solidFill>
                    <a:prstClr val="black"/>
                  </a:solidFill>
                  <a:latin typeface="ＭＳ ゴシック" panose="020B0609070205080204" pitchFamily="49" charset="-128"/>
                  <a:ea typeface="ＭＳ ゴシック" panose="020B0609070205080204" pitchFamily="49" charset="-128"/>
                </a:rPr>
                <a:t>‐</a:t>
              </a:r>
              <a:r>
                <a:rPr lang="ja-JP" altLang="en-US" sz="900" dirty="0">
                  <a:solidFill>
                    <a:prstClr val="black"/>
                  </a:solidFill>
                  <a:latin typeface="ＭＳ ゴシック" panose="020B0609070205080204" pitchFamily="49" charset="-128"/>
                  <a:ea typeface="ＭＳ ゴシック" panose="020B0609070205080204" pitchFamily="49" charset="-128"/>
                </a:rPr>
                <a:t>①家族の場合はその方の</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69" name="bk object 16"/>
            <p:cNvSpPr/>
            <p:nvPr/>
          </p:nvSpPr>
          <p:spPr>
            <a:xfrm>
              <a:off x="540000" y="2484004"/>
              <a:ext cx="1655991" cy="414403"/>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２ 傷病名</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70" name="bk object 16"/>
            <p:cNvSpPr/>
            <p:nvPr/>
          </p:nvSpPr>
          <p:spPr>
            <a:xfrm>
              <a:off x="540000" y="2907753"/>
              <a:ext cx="1655991" cy="1232626"/>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４ 発病の原因および経過</a:t>
              </a:r>
              <a:endParaRPr lang="en-US" altLang="ja-JP" sz="900" dirty="0">
                <a:solidFill>
                  <a:prstClr val="black"/>
                </a:solidFill>
                <a:latin typeface="ＭＳ ゴシック" panose="020B0609070205080204" pitchFamily="49" charset="-128"/>
                <a:ea typeface="ＭＳ ゴシック" panose="020B0609070205080204" pitchFamily="49" charset="-128"/>
              </a:endParaRPr>
            </a:p>
            <a:p>
              <a:r>
                <a:rPr lang="ja-JP" altLang="en-US" sz="900" dirty="0">
                  <a:solidFill>
                    <a:prstClr val="black"/>
                  </a:solidFill>
                  <a:latin typeface="ＭＳ ゴシック" panose="020B0609070205080204" pitchFamily="49" charset="-128"/>
                  <a:ea typeface="ＭＳ ゴシック" panose="020B0609070205080204" pitchFamily="49" charset="-128"/>
                </a:rPr>
                <a:t>　 </a:t>
              </a:r>
              <a:r>
                <a:rPr lang="en-US" altLang="ja-JP" sz="900" dirty="0">
                  <a:solidFill>
                    <a:prstClr val="black"/>
                  </a:solidFill>
                  <a:latin typeface="ＭＳ ゴシック" panose="020B0609070205080204" pitchFamily="49" charset="-128"/>
                  <a:ea typeface="ＭＳ ゴシック" panose="020B0609070205080204" pitchFamily="49" charset="-128"/>
                </a:rPr>
                <a:t>(</a:t>
              </a:r>
              <a:r>
                <a:rPr lang="ja-JP" altLang="en-US" sz="900" dirty="0">
                  <a:solidFill>
                    <a:prstClr val="black"/>
                  </a:solidFill>
                  <a:latin typeface="ＭＳ ゴシック" panose="020B0609070205080204" pitchFamily="49" charset="-128"/>
                  <a:ea typeface="ＭＳ ゴシック" panose="020B0609070205080204" pitchFamily="49" charset="-128"/>
                </a:rPr>
                <a:t>詳しく</a:t>
              </a:r>
              <a:r>
                <a:rPr lang="en-US" altLang="ja-JP" sz="900" dirty="0">
                  <a:solidFill>
                    <a:prstClr val="black"/>
                  </a:solidFill>
                  <a:latin typeface="ＭＳ ゴシック" panose="020B0609070205080204" pitchFamily="49" charset="-128"/>
                  <a:ea typeface="ＭＳ ゴシック" panose="020B0609070205080204" pitchFamily="49" charset="-128"/>
                </a:rPr>
                <a:t>)</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72" name="bk object 16"/>
            <p:cNvSpPr/>
            <p:nvPr/>
          </p:nvSpPr>
          <p:spPr>
            <a:xfrm>
              <a:off x="540000" y="4132602"/>
              <a:ext cx="1655991" cy="1303404"/>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５ 診療を受けた医療機関等の</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73" name="bk object 16"/>
            <p:cNvSpPr/>
            <p:nvPr/>
          </p:nvSpPr>
          <p:spPr>
            <a:xfrm>
              <a:off x="540000" y="5425071"/>
              <a:ext cx="1655991" cy="634015"/>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６ 診療を受けた期間</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74" name="bk object 16"/>
            <p:cNvSpPr/>
            <p:nvPr/>
          </p:nvSpPr>
          <p:spPr>
            <a:xfrm>
              <a:off x="540000" y="6059087"/>
              <a:ext cx="1655991" cy="600919"/>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　６</a:t>
              </a:r>
              <a:r>
                <a:rPr lang="en-US" altLang="ja-JP" sz="900" dirty="0">
                  <a:solidFill>
                    <a:prstClr val="black"/>
                  </a:solidFill>
                  <a:latin typeface="ＭＳ ゴシック" panose="020B0609070205080204" pitchFamily="49" charset="-128"/>
                  <a:ea typeface="ＭＳ ゴシック" panose="020B0609070205080204" pitchFamily="49" charset="-128"/>
                </a:rPr>
                <a:t>‐</a:t>
              </a:r>
              <a:r>
                <a:rPr lang="ja-JP" altLang="en-US" sz="900" dirty="0">
                  <a:solidFill>
                    <a:prstClr val="black"/>
                  </a:solidFill>
                  <a:latin typeface="ＭＳ ゴシック" panose="020B0609070205080204" pitchFamily="49" charset="-128"/>
                  <a:ea typeface="ＭＳ ゴシック" panose="020B0609070205080204" pitchFamily="49" charset="-128"/>
                </a:rPr>
                <a:t>①上記の期間に</a:t>
              </a:r>
              <a:endParaRPr lang="en-US" altLang="ja-JP" sz="900" dirty="0">
                <a:solidFill>
                  <a:prstClr val="black"/>
                </a:solidFill>
                <a:latin typeface="ＭＳ ゴシック" panose="020B0609070205080204" pitchFamily="49" charset="-128"/>
                <a:ea typeface="ＭＳ ゴシック" panose="020B0609070205080204" pitchFamily="49" charset="-128"/>
              </a:endParaRPr>
            </a:p>
            <a:p>
              <a:r>
                <a:rPr lang="ja-JP" altLang="en-US" sz="900" dirty="0">
                  <a:solidFill>
                    <a:prstClr val="black"/>
                  </a:solidFill>
                  <a:latin typeface="ＭＳ ゴシック" panose="020B0609070205080204" pitchFamily="49" charset="-128"/>
                  <a:ea typeface="ＭＳ ゴシック" panose="020B0609070205080204" pitchFamily="49" charset="-128"/>
                </a:rPr>
                <a:t>　　　　入院していた場合は、</a:t>
              </a:r>
              <a:endParaRPr lang="en-US" altLang="ja-JP" sz="900" dirty="0">
                <a:solidFill>
                  <a:prstClr val="black"/>
                </a:solidFill>
                <a:latin typeface="ＭＳ ゴシック" panose="020B0609070205080204" pitchFamily="49" charset="-128"/>
                <a:ea typeface="ＭＳ ゴシック" panose="020B0609070205080204" pitchFamily="49" charset="-128"/>
              </a:endParaRPr>
            </a:p>
            <a:p>
              <a:r>
                <a:rPr lang="ja-JP" altLang="en-US" sz="900" dirty="0">
                  <a:solidFill>
                    <a:prstClr val="black"/>
                  </a:solidFill>
                  <a:latin typeface="ＭＳ ゴシック" panose="020B0609070205080204" pitchFamily="49" charset="-128"/>
                  <a:ea typeface="ＭＳ ゴシック" panose="020B0609070205080204" pitchFamily="49" charset="-128"/>
                </a:rPr>
                <a:t>　　　　その期間</a:t>
              </a:r>
            </a:p>
          </p:txBody>
        </p:sp>
        <p:sp>
          <p:nvSpPr>
            <p:cNvPr id="175" name="bk object 16"/>
            <p:cNvSpPr/>
            <p:nvPr/>
          </p:nvSpPr>
          <p:spPr>
            <a:xfrm>
              <a:off x="540000" y="6665157"/>
              <a:ext cx="1655991" cy="432015"/>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７ 療養に要した費用の額</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76" name="bk object 16"/>
            <p:cNvSpPr/>
            <p:nvPr/>
          </p:nvSpPr>
          <p:spPr>
            <a:xfrm>
              <a:off x="540000" y="7107144"/>
              <a:ext cx="1655991" cy="432015"/>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８ 診療の内容</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77" name="bk object 16"/>
            <p:cNvSpPr/>
            <p:nvPr/>
          </p:nvSpPr>
          <p:spPr>
            <a:xfrm>
              <a:off x="540000" y="7549623"/>
              <a:ext cx="1656020" cy="1663195"/>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９ 療養費の支給申請の理由</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80" name="bk object 17"/>
            <p:cNvSpPr/>
            <p:nvPr/>
          </p:nvSpPr>
          <p:spPr>
            <a:xfrm>
              <a:off x="2250008" y="4193997"/>
              <a:ext cx="1764030" cy="162560"/>
            </a:xfrm>
            <a:custGeom>
              <a:avLst/>
              <a:gdLst/>
              <a:ahLst/>
              <a:cxnLst/>
              <a:rect l="l" t="t" r="r" b="b"/>
              <a:pathLst>
                <a:path w="1764029" h="162560">
                  <a:moveTo>
                    <a:pt x="1746008" y="0"/>
                  </a:moveTo>
                  <a:lnTo>
                    <a:pt x="18008" y="0"/>
                  </a:lnTo>
                  <a:lnTo>
                    <a:pt x="11015" y="1418"/>
                  </a:lnTo>
                  <a:lnTo>
                    <a:pt x="5289" y="5283"/>
                  </a:lnTo>
                  <a:lnTo>
                    <a:pt x="1420" y="11004"/>
                  </a:lnTo>
                  <a:lnTo>
                    <a:pt x="0" y="17995"/>
                  </a:lnTo>
                  <a:lnTo>
                    <a:pt x="0" y="143992"/>
                  </a:lnTo>
                  <a:lnTo>
                    <a:pt x="1420" y="150983"/>
                  </a:lnTo>
                  <a:lnTo>
                    <a:pt x="5289" y="156705"/>
                  </a:lnTo>
                  <a:lnTo>
                    <a:pt x="11015" y="160569"/>
                  </a:lnTo>
                  <a:lnTo>
                    <a:pt x="18008" y="161988"/>
                  </a:lnTo>
                  <a:lnTo>
                    <a:pt x="1746008" y="161988"/>
                  </a:lnTo>
                  <a:lnTo>
                    <a:pt x="1752994" y="160569"/>
                  </a:lnTo>
                  <a:lnTo>
                    <a:pt x="1758716" y="156705"/>
                  </a:lnTo>
                  <a:lnTo>
                    <a:pt x="1762583" y="150983"/>
                  </a:lnTo>
                  <a:lnTo>
                    <a:pt x="1764004" y="143992"/>
                  </a:lnTo>
                  <a:lnTo>
                    <a:pt x="1764004" y="17995"/>
                  </a:lnTo>
                  <a:lnTo>
                    <a:pt x="1762583" y="11004"/>
                  </a:lnTo>
                  <a:lnTo>
                    <a:pt x="1758716" y="5283"/>
                  </a:lnTo>
                  <a:lnTo>
                    <a:pt x="1752994" y="1418"/>
                  </a:lnTo>
                  <a:lnTo>
                    <a:pt x="1746008" y="0"/>
                  </a:lnTo>
                  <a:close/>
                </a:path>
              </a:pathLst>
            </a:custGeom>
            <a:solidFill>
              <a:schemeClr val="bg1">
                <a:lumMod val="75000"/>
              </a:schemeClr>
            </a:solidFill>
          </p:spPr>
          <p:txBody>
            <a:bodyPr wrap="square" lIns="36000" tIns="0" rIns="0" bIns="0" rtlCol="0" anchor="ctr" anchorCtr="0"/>
            <a:lstStyle/>
            <a:p>
              <a:pPr algn="ctr"/>
              <a:r>
                <a:rPr lang="ja-JP" altLang="en-US" sz="800" dirty="0">
                  <a:solidFill>
                    <a:prstClr val="black"/>
                  </a:solidFill>
                  <a:latin typeface="ＭＳ ゴシック" panose="020B0609070205080204" pitchFamily="49" charset="-128"/>
                  <a:ea typeface="ＭＳ ゴシック" panose="020B0609070205080204" pitchFamily="49" charset="-128"/>
                </a:rPr>
                <a:t>名称</a:t>
              </a:r>
              <a:endParaRPr sz="800" dirty="0">
                <a:solidFill>
                  <a:prstClr val="black"/>
                </a:solidFill>
                <a:latin typeface="ＭＳ ゴシック" panose="020B0609070205080204" pitchFamily="49" charset="-128"/>
                <a:ea typeface="ＭＳ ゴシック" panose="020B0609070205080204" pitchFamily="49" charset="-128"/>
              </a:endParaRPr>
            </a:p>
          </p:txBody>
        </p:sp>
        <p:sp>
          <p:nvSpPr>
            <p:cNvPr id="182" name="bk object 18"/>
            <p:cNvSpPr/>
            <p:nvPr/>
          </p:nvSpPr>
          <p:spPr>
            <a:xfrm>
              <a:off x="4122026" y="4193997"/>
              <a:ext cx="1764030" cy="162560"/>
            </a:xfrm>
            <a:custGeom>
              <a:avLst/>
              <a:gdLst/>
              <a:ahLst/>
              <a:cxnLst/>
              <a:rect l="l" t="t" r="r" b="b"/>
              <a:pathLst>
                <a:path w="1764029" h="162560">
                  <a:moveTo>
                    <a:pt x="1745995" y="0"/>
                  </a:moveTo>
                  <a:lnTo>
                    <a:pt x="17995" y="0"/>
                  </a:lnTo>
                  <a:lnTo>
                    <a:pt x="11004" y="1418"/>
                  </a:lnTo>
                  <a:lnTo>
                    <a:pt x="5283" y="5283"/>
                  </a:lnTo>
                  <a:lnTo>
                    <a:pt x="1418" y="11004"/>
                  </a:lnTo>
                  <a:lnTo>
                    <a:pt x="0" y="17995"/>
                  </a:lnTo>
                  <a:lnTo>
                    <a:pt x="0" y="143992"/>
                  </a:lnTo>
                  <a:lnTo>
                    <a:pt x="1418" y="150983"/>
                  </a:lnTo>
                  <a:lnTo>
                    <a:pt x="5283" y="156705"/>
                  </a:lnTo>
                  <a:lnTo>
                    <a:pt x="11004" y="160569"/>
                  </a:lnTo>
                  <a:lnTo>
                    <a:pt x="17995" y="161988"/>
                  </a:lnTo>
                  <a:lnTo>
                    <a:pt x="1745995" y="161988"/>
                  </a:lnTo>
                  <a:lnTo>
                    <a:pt x="1752981" y="160569"/>
                  </a:lnTo>
                  <a:lnTo>
                    <a:pt x="1758703" y="156705"/>
                  </a:lnTo>
                  <a:lnTo>
                    <a:pt x="1762571" y="150983"/>
                  </a:lnTo>
                  <a:lnTo>
                    <a:pt x="1763991" y="143992"/>
                  </a:lnTo>
                  <a:lnTo>
                    <a:pt x="1763991" y="17995"/>
                  </a:lnTo>
                  <a:lnTo>
                    <a:pt x="1762571" y="11004"/>
                  </a:lnTo>
                  <a:lnTo>
                    <a:pt x="1758703" y="5283"/>
                  </a:lnTo>
                  <a:lnTo>
                    <a:pt x="1752981" y="1418"/>
                  </a:lnTo>
                  <a:lnTo>
                    <a:pt x="1745995" y="0"/>
                  </a:lnTo>
                  <a:close/>
                </a:path>
              </a:pathLst>
            </a:custGeom>
            <a:solidFill>
              <a:schemeClr val="bg1">
                <a:lumMod val="75000"/>
              </a:schemeClr>
            </a:solidFill>
          </p:spPr>
          <p:txBody>
            <a:bodyPr wrap="square" lIns="36000" tIns="0" rIns="0" bIns="0" rtlCol="0" anchor="ctr" anchorCtr="0"/>
            <a:lstStyle/>
            <a:p>
              <a:pPr algn="ctr"/>
              <a:r>
                <a:rPr lang="ja-JP" altLang="en-US" sz="800" dirty="0">
                  <a:solidFill>
                    <a:prstClr val="black"/>
                  </a:solidFill>
                  <a:latin typeface="ＭＳ ゴシック" panose="020B0609070205080204" pitchFamily="49" charset="-128"/>
                  <a:ea typeface="ＭＳ ゴシック" panose="020B0609070205080204" pitchFamily="49" charset="-128"/>
                </a:rPr>
                <a:t>所在地</a:t>
              </a:r>
              <a:endParaRPr sz="800" dirty="0">
                <a:solidFill>
                  <a:prstClr val="black"/>
                </a:solidFill>
                <a:latin typeface="ＭＳ ゴシック" panose="020B0609070205080204" pitchFamily="49" charset="-128"/>
                <a:ea typeface="ＭＳ ゴシック" panose="020B0609070205080204" pitchFamily="49" charset="-128"/>
              </a:endParaRPr>
            </a:p>
          </p:txBody>
        </p:sp>
        <p:sp>
          <p:nvSpPr>
            <p:cNvPr id="183" name="bk object 19"/>
            <p:cNvSpPr/>
            <p:nvPr/>
          </p:nvSpPr>
          <p:spPr>
            <a:xfrm>
              <a:off x="5994019" y="4193997"/>
              <a:ext cx="1188085" cy="162560"/>
            </a:xfrm>
            <a:custGeom>
              <a:avLst/>
              <a:gdLst/>
              <a:ahLst/>
              <a:cxnLst/>
              <a:rect l="l" t="t" r="r" b="b"/>
              <a:pathLst>
                <a:path w="1188084" h="162560">
                  <a:moveTo>
                    <a:pt x="1169987" y="0"/>
                  </a:moveTo>
                  <a:lnTo>
                    <a:pt x="17995" y="0"/>
                  </a:lnTo>
                  <a:lnTo>
                    <a:pt x="11010" y="1418"/>
                  </a:lnTo>
                  <a:lnTo>
                    <a:pt x="5287" y="5283"/>
                  </a:lnTo>
                  <a:lnTo>
                    <a:pt x="1420" y="11004"/>
                  </a:lnTo>
                  <a:lnTo>
                    <a:pt x="0" y="17995"/>
                  </a:lnTo>
                  <a:lnTo>
                    <a:pt x="0" y="143992"/>
                  </a:lnTo>
                  <a:lnTo>
                    <a:pt x="1420" y="150983"/>
                  </a:lnTo>
                  <a:lnTo>
                    <a:pt x="5287" y="156705"/>
                  </a:lnTo>
                  <a:lnTo>
                    <a:pt x="11010" y="160569"/>
                  </a:lnTo>
                  <a:lnTo>
                    <a:pt x="17995" y="161988"/>
                  </a:lnTo>
                  <a:lnTo>
                    <a:pt x="1169987" y="161988"/>
                  </a:lnTo>
                  <a:lnTo>
                    <a:pt x="1176973" y="160569"/>
                  </a:lnTo>
                  <a:lnTo>
                    <a:pt x="1182695" y="156705"/>
                  </a:lnTo>
                  <a:lnTo>
                    <a:pt x="1186562" y="150983"/>
                  </a:lnTo>
                  <a:lnTo>
                    <a:pt x="1187983" y="143992"/>
                  </a:lnTo>
                  <a:lnTo>
                    <a:pt x="1187983" y="17995"/>
                  </a:lnTo>
                  <a:lnTo>
                    <a:pt x="1186562" y="11004"/>
                  </a:lnTo>
                  <a:lnTo>
                    <a:pt x="1182695" y="5283"/>
                  </a:lnTo>
                  <a:lnTo>
                    <a:pt x="1176973" y="1418"/>
                  </a:lnTo>
                  <a:lnTo>
                    <a:pt x="1169987" y="0"/>
                  </a:lnTo>
                  <a:close/>
                </a:path>
              </a:pathLst>
            </a:custGeom>
            <a:solidFill>
              <a:schemeClr val="bg1">
                <a:lumMod val="75000"/>
              </a:schemeClr>
            </a:solidFill>
          </p:spPr>
          <p:txBody>
            <a:bodyPr wrap="square" lIns="36000" tIns="0" rIns="0" bIns="0" rtlCol="0" anchor="ctr" anchorCtr="0"/>
            <a:lstStyle/>
            <a:p>
              <a:pPr algn="ctr"/>
              <a:r>
                <a:rPr lang="ja-JP" altLang="en-US" sz="800" spc="30" dirty="0">
                  <a:solidFill>
                    <a:srgbClr val="231F20"/>
                  </a:solidFill>
                  <a:latin typeface="ＭＳ ゴシック" panose="020B0609070205080204" pitchFamily="49" charset="-128"/>
                  <a:ea typeface="ＭＳ ゴシック" panose="020B0609070205080204" pitchFamily="49" charset="-128"/>
                  <a:cs typeface="Meiryo UI"/>
                </a:rPr>
                <a:t>診療した医師等の氏名</a:t>
              </a:r>
              <a:endParaRPr sz="800" dirty="0">
                <a:solidFill>
                  <a:prstClr val="black"/>
                </a:solidFill>
                <a:latin typeface="ＭＳ ゴシック" panose="020B0609070205080204" pitchFamily="49" charset="-128"/>
                <a:ea typeface="ＭＳ ゴシック" panose="020B0609070205080204" pitchFamily="49" charset="-128"/>
              </a:endParaRPr>
            </a:p>
          </p:txBody>
        </p:sp>
        <p:sp>
          <p:nvSpPr>
            <p:cNvPr id="184" name="bk object 20"/>
            <p:cNvSpPr/>
            <p:nvPr/>
          </p:nvSpPr>
          <p:spPr>
            <a:xfrm>
              <a:off x="2250008" y="4842001"/>
              <a:ext cx="1764030" cy="162560"/>
            </a:xfrm>
            <a:custGeom>
              <a:avLst/>
              <a:gdLst/>
              <a:ahLst/>
              <a:cxnLst/>
              <a:rect l="l" t="t" r="r" b="b"/>
              <a:pathLst>
                <a:path w="1764029" h="162560">
                  <a:moveTo>
                    <a:pt x="1746008" y="0"/>
                  </a:moveTo>
                  <a:lnTo>
                    <a:pt x="18008" y="0"/>
                  </a:lnTo>
                  <a:lnTo>
                    <a:pt x="11015" y="1418"/>
                  </a:lnTo>
                  <a:lnTo>
                    <a:pt x="5289" y="5283"/>
                  </a:lnTo>
                  <a:lnTo>
                    <a:pt x="1420" y="11004"/>
                  </a:lnTo>
                  <a:lnTo>
                    <a:pt x="0" y="17995"/>
                  </a:lnTo>
                  <a:lnTo>
                    <a:pt x="0" y="143992"/>
                  </a:lnTo>
                  <a:lnTo>
                    <a:pt x="1420" y="150983"/>
                  </a:lnTo>
                  <a:lnTo>
                    <a:pt x="5289" y="156705"/>
                  </a:lnTo>
                  <a:lnTo>
                    <a:pt x="11015" y="160569"/>
                  </a:lnTo>
                  <a:lnTo>
                    <a:pt x="18008" y="161988"/>
                  </a:lnTo>
                  <a:lnTo>
                    <a:pt x="1746008" y="161988"/>
                  </a:lnTo>
                  <a:lnTo>
                    <a:pt x="1752994" y="160569"/>
                  </a:lnTo>
                  <a:lnTo>
                    <a:pt x="1758716" y="156705"/>
                  </a:lnTo>
                  <a:lnTo>
                    <a:pt x="1762583" y="150983"/>
                  </a:lnTo>
                  <a:lnTo>
                    <a:pt x="1764004" y="143992"/>
                  </a:lnTo>
                  <a:lnTo>
                    <a:pt x="1764004" y="17995"/>
                  </a:lnTo>
                  <a:lnTo>
                    <a:pt x="1762583" y="11004"/>
                  </a:lnTo>
                  <a:lnTo>
                    <a:pt x="1758716" y="5283"/>
                  </a:lnTo>
                  <a:lnTo>
                    <a:pt x="1752994" y="1418"/>
                  </a:lnTo>
                  <a:lnTo>
                    <a:pt x="1746008" y="0"/>
                  </a:lnTo>
                  <a:close/>
                </a:path>
              </a:pathLst>
            </a:custGeom>
            <a:solidFill>
              <a:schemeClr val="bg1">
                <a:lumMod val="75000"/>
              </a:schemeClr>
            </a:solidFill>
          </p:spPr>
          <p:txBody>
            <a:bodyPr wrap="square" lIns="36000" tIns="0" rIns="0" bIns="0" rtlCol="0" anchor="ctr" anchorCtr="0"/>
            <a:lstStyle/>
            <a:p>
              <a:pPr algn="ctr"/>
              <a:r>
                <a:rPr lang="ja-JP" altLang="en-US" sz="800" dirty="0">
                  <a:solidFill>
                    <a:prstClr val="black"/>
                  </a:solidFill>
                  <a:latin typeface="ＭＳ ゴシック" panose="020B0609070205080204" pitchFamily="49" charset="-128"/>
                  <a:ea typeface="ＭＳ ゴシック" panose="020B0609070205080204" pitchFamily="49" charset="-128"/>
                </a:rPr>
                <a:t>名称</a:t>
              </a:r>
              <a:endParaRPr sz="800" dirty="0">
                <a:solidFill>
                  <a:prstClr val="black"/>
                </a:solidFill>
                <a:latin typeface="ＭＳ ゴシック" panose="020B0609070205080204" pitchFamily="49" charset="-128"/>
                <a:ea typeface="ＭＳ ゴシック" panose="020B0609070205080204" pitchFamily="49" charset="-128"/>
              </a:endParaRPr>
            </a:p>
          </p:txBody>
        </p:sp>
        <p:sp>
          <p:nvSpPr>
            <p:cNvPr id="185" name="bk object 21"/>
            <p:cNvSpPr/>
            <p:nvPr/>
          </p:nvSpPr>
          <p:spPr>
            <a:xfrm>
              <a:off x="4122026" y="4842001"/>
              <a:ext cx="1764030" cy="162560"/>
            </a:xfrm>
            <a:custGeom>
              <a:avLst/>
              <a:gdLst/>
              <a:ahLst/>
              <a:cxnLst/>
              <a:rect l="l" t="t" r="r" b="b"/>
              <a:pathLst>
                <a:path w="1764029" h="162560">
                  <a:moveTo>
                    <a:pt x="1745995" y="0"/>
                  </a:moveTo>
                  <a:lnTo>
                    <a:pt x="17995" y="0"/>
                  </a:lnTo>
                  <a:lnTo>
                    <a:pt x="11004" y="1418"/>
                  </a:lnTo>
                  <a:lnTo>
                    <a:pt x="5283" y="5283"/>
                  </a:lnTo>
                  <a:lnTo>
                    <a:pt x="1418" y="11004"/>
                  </a:lnTo>
                  <a:lnTo>
                    <a:pt x="0" y="17995"/>
                  </a:lnTo>
                  <a:lnTo>
                    <a:pt x="0" y="143992"/>
                  </a:lnTo>
                  <a:lnTo>
                    <a:pt x="1418" y="150983"/>
                  </a:lnTo>
                  <a:lnTo>
                    <a:pt x="5283" y="156705"/>
                  </a:lnTo>
                  <a:lnTo>
                    <a:pt x="11004" y="160569"/>
                  </a:lnTo>
                  <a:lnTo>
                    <a:pt x="17995" y="161988"/>
                  </a:lnTo>
                  <a:lnTo>
                    <a:pt x="1745995" y="161988"/>
                  </a:lnTo>
                  <a:lnTo>
                    <a:pt x="1752981" y="160569"/>
                  </a:lnTo>
                  <a:lnTo>
                    <a:pt x="1758703" y="156705"/>
                  </a:lnTo>
                  <a:lnTo>
                    <a:pt x="1762571" y="150983"/>
                  </a:lnTo>
                  <a:lnTo>
                    <a:pt x="1763991" y="143992"/>
                  </a:lnTo>
                  <a:lnTo>
                    <a:pt x="1763991" y="17995"/>
                  </a:lnTo>
                  <a:lnTo>
                    <a:pt x="1762571" y="11004"/>
                  </a:lnTo>
                  <a:lnTo>
                    <a:pt x="1758703" y="5283"/>
                  </a:lnTo>
                  <a:lnTo>
                    <a:pt x="1752981" y="1418"/>
                  </a:lnTo>
                  <a:lnTo>
                    <a:pt x="1745995" y="0"/>
                  </a:lnTo>
                  <a:close/>
                </a:path>
              </a:pathLst>
            </a:custGeom>
            <a:solidFill>
              <a:schemeClr val="bg1">
                <a:lumMod val="75000"/>
              </a:schemeClr>
            </a:solidFill>
          </p:spPr>
          <p:txBody>
            <a:bodyPr wrap="square" lIns="36000" tIns="0" rIns="0" bIns="0" rtlCol="0" anchor="ctr" anchorCtr="0"/>
            <a:lstStyle/>
            <a:p>
              <a:pPr algn="ctr"/>
              <a:r>
                <a:rPr lang="ja-JP" altLang="en-US" sz="800" dirty="0">
                  <a:solidFill>
                    <a:prstClr val="black"/>
                  </a:solidFill>
                  <a:latin typeface="ＭＳ ゴシック" panose="020B0609070205080204" pitchFamily="49" charset="-128"/>
                  <a:ea typeface="ＭＳ ゴシック" panose="020B0609070205080204" pitchFamily="49" charset="-128"/>
                </a:rPr>
                <a:t>所在地</a:t>
              </a:r>
              <a:endParaRPr sz="800" dirty="0">
                <a:solidFill>
                  <a:prstClr val="black"/>
                </a:solidFill>
                <a:latin typeface="ＭＳ ゴシック" panose="020B0609070205080204" pitchFamily="49" charset="-128"/>
                <a:ea typeface="ＭＳ ゴシック" panose="020B0609070205080204" pitchFamily="49" charset="-128"/>
              </a:endParaRPr>
            </a:p>
          </p:txBody>
        </p:sp>
        <p:sp>
          <p:nvSpPr>
            <p:cNvPr id="186" name="bk object 22"/>
            <p:cNvSpPr/>
            <p:nvPr/>
          </p:nvSpPr>
          <p:spPr>
            <a:xfrm>
              <a:off x="5994019" y="4842001"/>
              <a:ext cx="1188085" cy="162560"/>
            </a:xfrm>
            <a:custGeom>
              <a:avLst/>
              <a:gdLst/>
              <a:ahLst/>
              <a:cxnLst/>
              <a:rect l="l" t="t" r="r" b="b"/>
              <a:pathLst>
                <a:path w="1188084" h="162560">
                  <a:moveTo>
                    <a:pt x="1169987" y="0"/>
                  </a:moveTo>
                  <a:lnTo>
                    <a:pt x="17995" y="0"/>
                  </a:lnTo>
                  <a:lnTo>
                    <a:pt x="11010" y="1418"/>
                  </a:lnTo>
                  <a:lnTo>
                    <a:pt x="5287" y="5283"/>
                  </a:lnTo>
                  <a:lnTo>
                    <a:pt x="1420" y="11004"/>
                  </a:lnTo>
                  <a:lnTo>
                    <a:pt x="0" y="17995"/>
                  </a:lnTo>
                  <a:lnTo>
                    <a:pt x="0" y="143992"/>
                  </a:lnTo>
                  <a:lnTo>
                    <a:pt x="1420" y="150983"/>
                  </a:lnTo>
                  <a:lnTo>
                    <a:pt x="5287" y="156705"/>
                  </a:lnTo>
                  <a:lnTo>
                    <a:pt x="11010" y="160569"/>
                  </a:lnTo>
                  <a:lnTo>
                    <a:pt x="17995" y="161988"/>
                  </a:lnTo>
                  <a:lnTo>
                    <a:pt x="1169987" y="161988"/>
                  </a:lnTo>
                  <a:lnTo>
                    <a:pt x="1176973" y="160569"/>
                  </a:lnTo>
                  <a:lnTo>
                    <a:pt x="1182695" y="156705"/>
                  </a:lnTo>
                  <a:lnTo>
                    <a:pt x="1186562" y="150983"/>
                  </a:lnTo>
                  <a:lnTo>
                    <a:pt x="1187983" y="143992"/>
                  </a:lnTo>
                  <a:lnTo>
                    <a:pt x="1187983" y="17995"/>
                  </a:lnTo>
                  <a:lnTo>
                    <a:pt x="1186562" y="11004"/>
                  </a:lnTo>
                  <a:lnTo>
                    <a:pt x="1182695" y="5283"/>
                  </a:lnTo>
                  <a:lnTo>
                    <a:pt x="1176973" y="1418"/>
                  </a:lnTo>
                  <a:lnTo>
                    <a:pt x="1169987" y="0"/>
                  </a:lnTo>
                  <a:close/>
                </a:path>
              </a:pathLst>
            </a:custGeom>
            <a:solidFill>
              <a:schemeClr val="bg1">
                <a:lumMod val="75000"/>
              </a:schemeClr>
            </a:solidFill>
          </p:spPr>
          <p:txBody>
            <a:bodyPr wrap="square" lIns="36000" tIns="0" rIns="0" bIns="0" rtlCol="0" anchor="ctr" anchorCtr="0"/>
            <a:lstStyle/>
            <a:p>
              <a:pPr algn="ctr"/>
              <a:r>
                <a:rPr lang="ja-JP" altLang="en-US" sz="800" spc="30" dirty="0">
                  <a:solidFill>
                    <a:srgbClr val="231F20"/>
                  </a:solidFill>
                  <a:latin typeface="ＭＳ ゴシック" panose="020B0609070205080204" pitchFamily="49" charset="-128"/>
                  <a:ea typeface="ＭＳ ゴシック" panose="020B0609070205080204" pitchFamily="49" charset="-128"/>
                  <a:cs typeface="Meiryo UI"/>
                </a:rPr>
                <a:t>診療した医師等の氏名</a:t>
              </a:r>
              <a:endParaRPr sz="800" dirty="0">
                <a:solidFill>
                  <a:prstClr val="black"/>
                </a:solidFill>
                <a:latin typeface="ＭＳ ゴシック" panose="020B0609070205080204" pitchFamily="49" charset="-128"/>
                <a:ea typeface="ＭＳ ゴシック" panose="020B0609070205080204" pitchFamily="49" charset="-128"/>
              </a:endParaRPr>
            </a:p>
          </p:txBody>
        </p:sp>
        <p:sp>
          <p:nvSpPr>
            <p:cNvPr id="188" name="bk object 23"/>
            <p:cNvSpPr/>
            <p:nvPr/>
          </p:nvSpPr>
          <p:spPr>
            <a:xfrm>
              <a:off x="5760021" y="5490006"/>
              <a:ext cx="360045" cy="504190"/>
            </a:xfrm>
            <a:custGeom>
              <a:avLst/>
              <a:gdLst/>
              <a:ahLst/>
              <a:cxnLst/>
              <a:rect l="l" t="t" r="r" b="b"/>
              <a:pathLst>
                <a:path w="360045" h="504189">
                  <a:moveTo>
                    <a:pt x="342023" y="0"/>
                  </a:moveTo>
                  <a:lnTo>
                    <a:pt x="17995" y="0"/>
                  </a:lnTo>
                  <a:lnTo>
                    <a:pt x="11010" y="1420"/>
                  </a:lnTo>
                  <a:lnTo>
                    <a:pt x="5287" y="5287"/>
                  </a:lnTo>
                  <a:lnTo>
                    <a:pt x="1420" y="11010"/>
                  </a:lnTo>
                  <a:lnTo>
                    <a:pt x="0" y="17995"/>
                  </a:lnTo>
                  <a:lnTo>
                    <a:pt x="0" y="485990"/>
                  </a:lnTo>
                  <a:lnTo>
                    <a:pt x="1420" y="492976"/>
                  </a:lnTo>
                  <a:lnTo>
                    <a:pt x="5287" y="498698"/>
                  </a:lnTo>
                  <a:lnTo>
                    <a:pt x="11010" y="502566"/>
                  </a:lnTo>
                  <a:lnTo>
                    <a:pt x="17995" y="503986"/>
                  </a:lnTo>
                  <a:lnTo>
                    <a:pt x="342023" y="503986"/>
                  </a:lnTo>
                  <a:lnTo>
                    <a:pt x="349009" y="502566"/>
                  </a:lnTo>
                  <a:lnTo>
                    <a:pt x="354731" y="498698"/>
                  </a:lnTo>
                  <a:lnTo>
                    <a:pt x="358598" y="492976"/>
                  </a:lnTo>
                  <a:lnTo>
                    <a:pt x="360019" y="485990"/>
                  </a:lnTo>
                  <a:lnTo>
                    <a:pt x="360019" y="17995"/>
                  </a:lnTo>
                  <a:lnTo>
                    <a:pt x="358598" y="11010"/>
                  </a:lnTo>
                  <a:lnTo>
                    <a:pt x="354731" y="5287"/>
                  </a:lnTo>
                  <a:lnTo>
                    <a:pt x="349009" y="1420"/>
                  </a:lnTo>
                  <a:lnTo>
                    <a:pt x="342023" y="0"/>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日数</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89" name="bk object 24"/>
            <p:cNvSpPr/>
            <p:nvPr/>
          </p:nvSpPr>
          <p:spPr>
            <a:xfrm>
              <a:off x="5760021" y="6101994"/>
              <a:ext cx="360045" cy="504190"/>
            </a:xfrm>
            <a:custGeom>
              <a:avLst/>
              <a:gdLst/>
              <a:ahLst/>
              <a:cxnLst/>
              <a:rect l="l" t="t" r="r" b="b"/>
              <a:pathLst>
                <a:path w="360045" h="504190">
                  <a:moveTo>
                    <a:pt x="342023" y="0"/>
                  </a:moveTo>
                  <a:lnTo>
                    <a:pt x="17995" y="0"/>
                  </a:lnTo>
                  <a:lnTo>
                    <a:pt x="11010" y="1420"/>
                  </a:lnTo>
                  <a:lnTo>
                    <a:pt x="5287" y="5287"/>
                  </a:lnTo>
                  <a:lnTo>
                    <a:pt x="1420" y="11010"/>
                  </a:lnTo>
                  <a:lnTo>
                    <a:pt x="0" y="17995"/>
                  </a:lnTo>
                  <a:lnTo>
                    <a:pt x="0" y="486016"/>
                  </a:lnTo>
                  <a:lnTo>
                    <a:pt x="1420" y="493001"/>
                  </a:lnTo>
                  <a:lnTo>
                    <a:pt x="5287" y="498724"/>
                  </a:lnTo>
                  <a:lnTo>
                    <a:pt x="11010" y="502591"/>
                  </a:lnTo>
                  <a:lnTo>
                    <a:pt x="17995" y="504012"/>
                  </a:lnTo>
                  <a:lnTo>
                    <a:pt x="342023" y="504012"/>
                  </a:lnTo>
                  <a:lnTo>
                    <a:pt x="349009" y="502591"/>
                  </a:lnTo>
                  <a:lnTo>
                    <a:pt x="354731" y="498724"/>
                  </a:lnTo>
                  <a:lnTo>
                    <a:pt x="358598" y="493001"/>
                  </a:lnTo>
                  <a:lnTo>
                    <a:pt x="360019" y="486016"/>
                  </a:lnTo>
                  <a:lnTo>
                    <a:pt x="360019" y="17995"/>
                  </a:lnTo>
                  <a:lnTo>
                    <a:pt x="358598" y="11010"/>
                  </a:lnTo>
                  <a:lnTo>
                    <a:pt x="354731" y="5287"/>
                  </a:lnTo>
                  <a:lnTo>
                    <a:pt x="349009" y="1420"/>
                  </a:lnTo>
                  <a:lnTo>
                    <a:pt x="342023" y="0"/>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日数</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90" name="bk object 25"/>
            <p:cNvSpPr/>
            <p:nvPr/>
          </p:nvSpPr>
          <p:spPr>
            <a:xfrm>
              <a:off x="4716005" y="2484005"/>
              <a:ext cx="828040" cy="432434"/>
            </a:xfrm>
            <a:custGeom>
              <a:avLst/>
              <a:gdLst/>
              <a:ahLst/>
              <a:cxnLst/>
              <a:rect l="l" t="t" r="r" b="b"/>
              <a:pathLst>
                <a:path w="828039" h="432435">
                  <a:moveTo>
                    <a:pt x="828001" y="431990"/>
                  </a:moveTo>
                  <a:lnTo>
                    <a:pt x="0" y="431990"/>
                  </a:lnTo>
                  <a:lnTo>
                    <a:pt x="0" y="0"/>
                  </a:lnTo>
                  <a:lnTo>
                    <a:pt x="828001" y="0"/>
                  </a:lnTo>
                  <a:lnTo>
                    <a:pt x="828001" y="43199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３ 発病または</a:t>
              </a:r>
              <a:endParaRPr lang="en-US" altLang="ja-JP" sz="900" dirty="0">
                <a:solidFill>
                  <a:prstClr val="black"/>
                </a:solidFill>
                <a:latin typeface="ＭＳ ゴシック" panose="020B0609070205080204" pitchFamily="49" charset="-128"/>
                <a:ea typeface="ＭＳ ゴシック" panose="020B0609070205080204" pitchFamily="49" charset="-128"/>
              </a:endParaRPr>
            </a:p>
            <a:p>
              <a:r>
                <a:rPr lang="ja-JP" altLang="en-US" sz="900" dirty="0">
                  <a:solidFill>
                    <a:prstClr val="black"/>
                  </a:solidFill>
                  <a:latin typeface="ＭＳ ゴシック" panose="020B0609070205080204" pitchFamily="49" charset="-128"/>
                  <a:ea typeface="ＭＳ ゴシック" panose="020B0609070205080204" pitchFamily="49" charset="-128"/>
                </a:rPr>
                <a:t>　 負傷年月日</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92" name="bk object 31"/>
            <p:cNvSpPr/>
            <p:nvPr/>
          </p:nvSpPr>
          <p:spPr>
            <a:xfrm>
              <a:off x="4715979" y="2106028"/>
              <a:ext cx="828040" cy="324485"/>
            </a:xfrm>
            <a:custGeom>
              <a:avLst/>
              <a:gdLst/>
              <a:ahLst/>
              <a:cxnLst/>
              <a:rect l="l" t="t" r="r" b="b"/>
              <a:pathLst>
                <a:path w="828039" h="324485">
                  <a:moveTo>
                    <a:pt x="810018" y="0"/>
                  </a:moveTo>
                  <a:lnTo>
                    <a:pt x="18008" y="0"/>
                  </a:lnTo>
                  <a:lnTo>
                    <a:pt x="11015" y="1418"/>
                  </a:lnTo>
                  <a:lnTo>
                    <a:pt x="5289" y="5283"/>
                  </a:lnTo>
                  <a:lnTo>
                    <a:pt x="1420" y="11004"/>
                  </a:lnTo>
                  <a:lnTo>
                    <a:pt x="0" y="17995"/>
                  </a:lnTo>
                  <a:lnTo>
                    <a:pt x="0" y="305993"/>
                  </a:lnTo>
                  <a:lnTo>
                    <a:pt x="1420" y="312984"/>
                  </a:lnTo>
                  <a:lnTo>
                    <a:pt x="5289" y="318706"/>
                  </a:lnTo>
                  <a:lnTo>
                    <a:pt x="11015" y="322570"/>
                  </a:lnTo>
                  <a:lnTo>
                    <a:pt x="18008" y="323989"/>
                  </a:lnTo>
                  <a:lnTo>
                    <a:pt x="810018" y="323989"/>
                  </a:lnTo>
                  <a:lnTo>
                    <a:pt x="817002" y="322570"/>
                  </a:lnTo>
                  <a:lnTo>
                    <a:pt x="822720" y="318706"/>
                  </a:lnTo>
                  <a:lnTo>
                    <a:pt x="826583" y="312984"/>
                  </a:lnTo>
                  <a:lnTo>
                    <a:pt x="828001" y="305993"/>
                  </a:lnTo>
                  <a:lnTo>
                    <a:pt x="828001" y="17995"/>
                  </a:lnTo>
                  <a:lnTo>
                    <a:pt x="826583" y="11004"/>
                  </a:lnTo>
                  <a:lnTo>
                    <a:pt x="822720" y="5283"/>
                  </a:lnTo>
                  <a:lnTo>
                    <a:pt x="817002" y="1418"/>
                  </a:lnTo>
                  <a:lnTo>
                    <a:pt x="810018" y="0"/>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生年月日</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97" name="bk object 32"/>
            <p:cNvSpPr/>
            <p:nvPr/>
          </p:nvSpPr>
          <p:spPr>
            <a:xfrm>
              <a:off x="2249970" y="2106028"/>
              <a:ext cx="324485" cy="324485"/>
            </a:xfrm>
            <a:custGeom>
              <a:avLst/>
              <a:gdLst/>
              <a:ahLst/>
              <a:cxnLst/>
              <a:rect l="l" t="t" r="r" b="b"/>
              <a:pathLst>
                <a:path w="324485" h="324485">
                  <a:moveTo>
                    <a:pt x="306006" y="0"/>
                  </a:moveTo>
                  <a:lnTo>
                    <a:pt x="18008" y="0"/>
                  </a:lnTo>
                  <a:lnTo>
                    <a:pt x="11021" y="1418"/>
                  </a:lnTo>
                  <a:lnTo>
                    <a:pt x="5294" y="5283"/>
                  </a:lnTo>
                  <a:lnTo>
                    <a:pt x="1422" y="11004"/>
                  </a:lnTo>
                  <a:lnTo>
                    <a:pt x="0" y="17995"/>
                  </a:lnTo>
                  <a:lnTo>
                    <a:pt x="0" y="305993"/>
                  </a:lnTo>
                  <a:lnTo>
                    <a:pt x="1422" y="312984"/>
                  </a:lnTo>
                  <a:lnTo>
                    <a:pt x="5294" y="318706"/>
                  </a:lnTo>
                  <a:lnTo>
                    <a:pt x="11021" y="322570"/>
                  </a:lnTo>
                  <a:lnTo>
                    <a:pt x="18008" y="323989"/>
                  </a:lnTo>
                  <a:lnTo>
                    <a:pt x="306006" y="323989"/>
                  </a:lnTo>
                  <a:lnTo>
                    <a:pt x="312997" y="322570"/>
                  </a:lnTo>
                  <a:lnTo>
                    <a:pt x="318719" y="318706"/>
                  </a:lnTo>
                  <a:lnTo>
                    <a:pt x="322583" y="312984"/>
                  </a:lnTo>
                  <a:lnTo>
                    <a:pt x="324002" y="305993"/>
                  </a:lnTo>
                  <a:lnTo>
                    <a:pt x="324002" y="17995"/>
                  </a:lnTo>
                  <a:lnTo>
                    <a:pt x="322583" y="11004"/>
                  </a:lnTo>
                  <a:lnTo>
                    <a:pt x="318719" y="5283"/>
                  </a:lnTo>
                  <a:lnTo>
                    <a:pt x="312997" y="1418"/>
                  </a:lnTo>
                  <a:lnTo>
                    <a:pt x="306006"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氏名</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99" name="bk object 33"/>
            <p:cNvSpPr/>
            <p:nvPr/>
          </p:nvSpPr>
          <p:spPr>
            <a:xfrm>
              <a:off x="791982" y="6047994"/>
              <a:ext cx="6444615" cy="0"/>
            </a:xfrm>
            <a:custGeom>
              <a:avLst/>
              <a:gdLst/>
              <a:ahLst/>
              <a:cxnLst/>
              <a:rect l="l" t="t" r="r" b="b"/>
              <a:pathLst>
                <a:path w="6444615">
                  <a:moveTo>
                    <a:pt x="0" y="0"/>
                  </a:moveTo>
                  <a:lnTo>
                    <a:pt x="6444005" y="0"/>
                  </a:lnTo>
                </a:path>
              </a:pathLst>
            </a:custGeom>
            <a:ln w="5397">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00" name="bk object 34"/>
            <p:cNvSpPr/>
            <p:nvPr/>
          </p:nvSpPr>
          <p:spPr>
            <a:xfrm>
              <a:off x="2196020" y="4787988"/>
              <a:ext cx="5039995" cy="0"/>
            </a:xfrm>
            <a:custGeom>
              <a:avLst/>
              <a:gdLst/>
              <a:ahLst/>
              <a:cxnLst/>
              <a:rect l="l" t="t" r="r" b="b"/>
              <a:pathLst>
                <a:path w="5039995">
                  <a:moveTo>
                    <a:pt x="0" y="0"/>
                  </a:moveTo>
                  <a:lnTo>
                    <a:pt x="5039995" y="0"/>
                  </a:lnTo>
                </a:path>
              </a:pathLst>
            </a:custGeom>
            <a:ln w="5397">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01" name="bk object 35"/>
            <p:cNvSpPr/>
            <p:nvPr/>
          </p:nvSpPr>
          <p:spPr>
            <a:xfrm>
              <a:off x="4068000" y="4139996"/>
              <a:ext cx="0" cy="1296035"/>
            </a:xfrm>
            <a:custGeom>
              <a:avLst/>
              <a:gdLst/>
              <a:ahLst/>
              <a:cxnLst/>
              <a:rect l="l" t="t" r="r" b="b"/>
              <a:pathLst>
                <a:path h="1296035">
                  <a:moveTo>
                    <a:pt x="0" y="1296009"/>
                  </a:moveTo>
                  <a:lnTo>
                    <a:pt x="0" y="0"/>
                  </a:lnTo>
                </a:path>
              </a:pathLst>
            </a:custGeom>
            <a:ln w="5397">
              <a:solidFill>
                <a:srgbClr val="231F20"/>
              </a:solidFill>
              <a:prstDash val="dash"/>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02" name="bk object 36"/>
            <p:cNvSpPr/>
            <p:nvPr/>
          </p:nvSpPr>
          <p:spPr>
            <a:xfrm>
              <a:off x="5940006" y="4139996"/>
              <a:ext cx="0" cy="1296035"/>
            </a:xfrm>
            <a:custGeom>
              <a:avLst/>
              <a:gdLst/>
              <a:ahLst/>
              <a:cxnLst/>
              <a:rect l="l" t="t" r="r" b="b"/>
              <a:pathLst>
                <a:path h="1296035">
                  <a:moveTo>
                    <a:pt x="0" y="1296009"/>
                  </a:moveTo>
                  <a:lnTo>
                    <a:pt x="0" y="0"/>
                  </a:lnTo>
                </a:path>
              </a:pathLst>
            </a:custGeom>
            <a:ln w="5397">
              <a:solidFill>
                <a:srgbClr val="231F20"/>
              </a:solidFill>
              <a:prstDash val="dash"/>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03" name="bk object 37"/>
            <p:cNvSpPr/>
            <p:nvPr/>
          </p:nvSpPr>
          <p:spPr>
            <a:xfrm>
              <a:off x="324002" y="1669694"/>
              <a:ext cx="215998" cy="7543124"/>
            </a:xfrm>
            <a:custGeom>
              <a:avLst/>
              <a:gdLst/>
              <a:ahLst/>
              <a:cxnLst/>
              <a:rect l="l" t="t" r="r" b="b"/>
              <a:pathLst>
                <a:path w="216534" h="7490459">
                  <a:moveTo>
                    <a:pt x="216001" y="0"/>
                  </a:moveTo>
                  <a:lnTo>
                    <a:pt x="36004" y="0"/>
                  </a:lnTo>
                  <a:lnTo>
                    <a:pt x="22025" y="2839"/>
                  </a:lnTo>
                  <a:lnTo>
                    <a:pt x="10577" y="10571"/>
                  </a:lnTo>
                  <a:lnTo>
                    <a:pt x="2841" y="22015"/>
                  </a:lnTo>
                  <a:lnTo>
                    <a:pt x="0" y="35991"/>
                  </a:lnTo>
                  <a:lnTo>
                    <a:pt x="0" y="7454061"/>
                  </a:lnTo>
                  <a:lnTo>
                    <a:pt x="2841" y="7468045"/>
                  </a:lnTo>
                  <a:lnTo>
                    <a:pt x="10577" y="7479493"/>
                  </a:lnTo>
                  <a:lnTo>
                    <a:pt x="22025" y="7487226"/>
                  </a:lnTo>
                  <a:lnTo>
                    <a:pt x="36004" y="7490066"/>
                  </a:lnTo>
                  <a:lnTo>
                    <a:pt x="216001" y="7490066"/>
                  </a:lnTo>
                  <a:lnTo>
                    <a:pt x="216001" y="0"/>
                  </a:lnTo>
                  <a:close/>
                </a:path>
              </a:pathLst>
            </a:custGeom>
            <a:solidFill>
              <a:srgbClr val="6D6E71"/>
            </a:solidFill>
          </p:spPr>
          <p:txBody>
            <a:bodyPr vert="eaVert" wrap="square" lIns="0" tIns="72000" rIns="0" bIns="0" rtlCol="0" anchor="ctr" anchorCtr="0"/>
            <a:lstStyle/>
            <a:p>
              <a:r>
                <a:rPr lang="ja-JP" altLang="en-US" sz="1000" b="1" dirty="0">
                  <a:solidFill>
                    <a:prstClr val="white"/>
                  </a:solidFill>
                  <a:latin typeface="ＭＳ ゴシック" panose="020B0609070205080204" pitchFamily="49" charset="-128"/>
                  <a:ea typeface="ＭＳ ゴシック" panose="020B0609070205080204" pitchFamily="49" charset="-128"/>
                </a:rPr>
                <a:t>申請内容</a:t>
              </a:r>
              <a:endParaRPr sz="1000" b="1" dirty="0">
                <a:solidFill>
                  <a:prstClr val="white"/>
                </a:solidFill>
                <a:latin typeface="ＭＳ ゴシック" panose="020B0609070205080204" pitchFamily="49" charset="-128"/>
                <a:ea typeface="ＭＳ ゴシック" panose="020B0609070205080204" pitchFamily="49" charset="-128"/>
              </a:endParaRPr>
            </a:p>
          </p:txBody>
        </p:sp>
        <p:sp>
          <p:nvSpPr>
            <p:cNvPr id="204" name="bk object 38"/>
            <p:cNvSpPr/>
            <p:nvPr/>
          </p:nvSpPr>
          <p:spPr>
            <a:xfrm>
              <a:off x="324002" y="1669694"/>
              <a:ext cx="6912609" cy="7543125"/>
            </a:xfrm>
            <a:custGeom>
              <a:avLst/>
              <a:gdLst/>
              <a:ahLst/>
              <a:cxnLst/>
              <a:rect l="l" t="t" r="r" b="b"/>
              <a:pathLst>
                <a:path w="6912609" h="7490459">
                  <a:moveTo>
                    <a:pt x="6912000" y="7454061"/>
                  </a:moveTo>
                  <a:lnTo>
                    <a:pt x="6909160" y="7468045"/>
                  </a:lnTo>
                  <a:lnTo>
                    <a:pt x="6901427" y="7479493"/>
                  </a:lnTo>
                  <a:lnTo>
                    <a:pt x="6889979" y="7487226"/>
                  </a:lnTo>
                  <a:lnTo>
                    <a:pt x="6875995" y="7490066"/>
                  </a:lnTo>
                  <a:lnTo>
                    <a:pt x="35991" y="7490066"/>
                  </a:lnTo>
                  <a:lnTo>
                    <a:pt x="22015" y="7487226"/>
                  </a:lnTo>
                  <a:lnTo>
                    <a:pt x="10571" y="7479493"/>
                  </a:lnTo>
                  <a:lnTo>
                    <a:pt x="2839" y="7468045"/>
                  </a:lnTo>
                  <a:lnTo>
                    <a:pt x="0" y="7454061"/>
                  </a:lnTo>
                  <a:lnTo>
                    <a:pt x="0" y="35991"/>
                  </a:lnTo>
                  <a:lnTo>
                    <a:pt x="2839" y="22015"/>
                  </a:lnTo>
                  <a:lnTo>
                    <a:pt x="10571" y="10571"/>
                  </a:lnTo>
                  <a:lnTo>
                    <a:pt x="22015" y="2839"/>
                  </a:lnTo>
                  <a:lnTo>
                    <a:pt x="35991" y="0"/>
                  </a:lnTo>
                  <a:lnTo>
                    <a:pt x="6875995" y="0"/>
                  </a:lnTo>
                  <a:lnTo>
                    <a:pt x="6889979" y="2839"/>
                  </a:lnTo>
                  <a:lnTo>
                    <a:pt x="6901427" y="10571"/>
                  </a:lnTo>
                  <a:lnTo>
                    <a:pt x="6909160" y="22015"/>
                  </a:lnTo>
                  <a:lnTo>
                    <a:pt x="6912000" y="35991"/>
                  </a:lnTo>
                  <a:lnTo>
                    <a:pt x="6912000" y="7454061"/>
                  </a:lnTo>
                  <a:close/>
                </a:path>
              </a:pathLst>
            </a:custGeom>
            <a:ln w="28803">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05" name="bk object 41"/>
            <p:cNvSpPr/>
            <p:nvPr/>
          </p:nvSpPr>
          <p:spPr>
            <a:xfrm>
              <a:off x="539991" y="5436006"/>
              <a:ext cx="6696075" cy="0"/>
            </a:xfrm>
            <a:custGeom>
              <a:avLst/>
              <a:gdLst/>
              <a:ahLst/>
              <a:cxnLst/>
              <a:rect l="l" t="t" r="r" b="b"/>
              <a:pathLst>
                <a:path w="6696075">
                  <a:moveTo>
                    <a:pt x="0" y="0"/>
                  </a:moveTo>
                  <a:lnTo>
                    <a:pt x="6696036"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06" name="bk object 42"/>
            <p:cNvSpPr/>
            <p:nvPr/>
          </p:nvSpPr>
          <p:spPr>
            <a:xfrm>
              <a:off x="539991" y="6660006"/>
              <a:ext cx="6696075" cy="0"/>
            </a:xfrm>
            <a:custGeom>
              <a:avLst/>
              <a:gdLst/>
              <a:ahLst/>
              <a:cxnLst/>
              <a:rect l="l" t="t" r="r" b="b"/>
              <a:pathLst>
                <a:path w="6696075">
                  <a:moveTo>
                    <a:pt x="0" y="0"/>
                  </a:moveTo>
                  <a:lnTo>
                    <a:pt x="6696036"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07" name="bk object 43"/>
            <p:cNvSpPr/>
            <p:nvPr/>
          </p:nvSpPr>
          <p:spPr>
            <a:xfrm>
              <a:off x="539991" y="7093105"/>
              <a:ext cx="6696075" cy="0"/>
            </a:xfrm>
            <a:custGeom>
              <a:avLst/>
              <a:gdLst/>
              <a:ahLst/>
              <a:cxnLst/>
              <a:rect l="l" t="t" r="r" b="b"/>
              <a:pathLst>
                <a:path w="6696075">
                  <a:moveTo>
                    <a:pt x="0" y="0"/>
                  </a:moveTo>
                  <a:lnTo>
                    <a:pt x="6696036"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08" name="bk object 44"/>
            <p:cNvSpPr/>
            <p:nvPr/>
          </p:nvSpPr>
          <p:spPr>
            <a:xfrm>
              <a:off x="539991" y="7544998"/>
              <a:ext cx="6696075" cy="0"/>
            </a:xfrm>
            <a:custGeom>
              <a:avLst/>
              <a:gdLst/>
              <a:ahLst/>
              <a:cxnLst/>
              <a:rect l="l" t="t" r="r" b="b"/>
              <a:pathLst>
                <a:path w="6696075">
                  <a:moveTo>
                    <a:pt x="0" y="0"/>
                  </a:moveTo>
                  <a:lnTo>
                    <a:pt x="6696036"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09" name="bk object 45"/>
            <p:cNvSpPr/>
            <p:nvPr/>
          </p:nvSpPr>
          <p:spPr>
            <a:xfrm>
              <a:off x="2303995" y="7040937"/>
              <a:ext cx="2016125" cy="0"/>
            </a:xfrm>
            <a:custGeom>
              <a:avLst/>
              <a:gdLst/>
              <a:ahLst/>
              <a:cxnLst/>
              <a:rect l="l" t="t" r="r" b="b"/>
              <a:pathLst>
                <a:path w="2016125">
                  <a:moveTo>
                    <a:pt x="0" y="0"/>
                  </a:moveTo>
                  <a:lnTo>
                    <a:pt x="2015998" y="0"/>
                  </a:lnTo>
                </a:path>
              </a:pathLst>
            </a:custGeom>
            <a:ln w="5397">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10" name="bk object 46"/>
            <p:cNvSpPr/>
            <p:nvPr/>
          </p:nvSpPr>
          <p:spPr>
            <a:xfrm>
              <a:off x="539991" y="4139984"/>
              <a:ext cx="6696075" cy="0"/>
            </a:xfrm>
            <a:custGeom>
              <a:avLst/>
              <a:gdLst/>
              <a:ahLst/>
              <a:cxnLst/>
              <a:rect l="l" t="t" r="r" b="b"/>
              <a:pathLst>
                <a:path w="6696075">
                  <a:moveTo>
                    <a:pt x="0" y="0"/>
                  </a:moveTo>
                  <a:lnTo>
                    <a:pt x="6696036"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11" name="bk object 47"/>
            <p:cNvSpPr/>
            <p:nvPr/>
          </p:nvSpPr>
          <p:spPr>
            <a:xfrm>
              <a:off x="539991" y="2484005"/>
              <a:ext cx="6696075" cy="0"/>
            </a:xfrm>
            <a:custGeom>
              <a:avLst/>
              <a:gdLst/>
              <a:ahLst/>
              <a:cxnLst/>
              <a:rect l="l" t="t" r="r" b="b"/>
              <a:pathLst>
                <a:path w="6696075">
                  <a:moveTo>
                    <a:pt x="0" y="0"/>
                  </a:moveTo>
                  <a:lnTo>
                    <a:pt x="6696036"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12" name="bk object 48"/>
            <p:cNvSpPr/>
            <p:nvPr/>
          </p:nvSpPr>
          <p:spPr>
            <a:xfrm>
              <a:off x="539991" y="2915996"/>
              <a:ext cx="6696075" cy="0"/>
            </a:xfrm>
            <a:custGeom>
              <a:avLst/>
              <a:gdLst/>
              <a:ahLst/>
              <a:cxnLst/>
              <a:rect l="l" t="t" r="r" b="b"/>
              <a:pathLst>
                <a:path w="6696075">
                  <a:moveTo>
                    <a:pt x="0" y="0"/>
                  </a:moveTo>
                  <a:lnTo>
                    <a:pt x="6696036"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14" name="object 11"/>
            <p:cNvSpPr/>
            <p:nvPr/>
          </p:nvSpPr>
          <p:spPr>
            <a:xfrm>
              <a:off x="3077997" y="2987992"/>
              <a:ext cx="72390" cy="828040"/>
            </a:xfrm>
            <a:custGeom>
              <a:avLst/>
              <a:gdLst/>
              <a:ahLst/>
              <a:cxnLst/>
              <a:rect l="l" t="t" r="r" b="b"/>
              <a:pathLst>
                <a:path w="72389" h="828039">
                  <a:moveTo>
                    <a:pt x="71996" y="828001"/>
                  </a:moveTo>
                  <a:lnTo>
                    <a:pt x="35991" y="828001"/>
                  </a:lnTo>
                  <a:lnTo>
                    <a:pt x="22015" y="825162"/>
                  </a:lnTo>
                  <a:lnTo>
                    <a:pt x="10571" y="817430"/>
                  </a:lnTo>
                  <a:lnTo>
                    <a:pt x="2839" y="805986"/>
                  </a:lnTo>
                  <a:lnTo>
                    <a:pt x="0" y="792010"/>
                  </a:lnTo>
                  <a:lnTo>
                    <a:pt x="0" y="36004"/>
                  </a:lnTo>
                  <a:lnTo>
                    <a:pt x="2839" y="22025"/>
                  </a:lnTo>
                  <a:lnTo>
                    <a:pt x="10571" y="10577"/>
                  </a:lnTo>
                  <a:lnTo>
                    <a:pt x="22015" y="2841"/>
                  </a:lnTo>
                  <a:lnTo>
                    <a:pt x="35991" y="0"/>
                  </a:lnTo>
                  <a:lnTo>
                    <a:pt x="71996" y="0"/>
                  </a:lnTo>
                </a:path>
              </a:pathLst>
            </a:custGeom>
            <a:ln w="5397">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15" name="object 12"/>
            <p:cNvSpPr/>
            <p:nvPr/>
          </p:nvSpPr>
          <p:spPr>
            <a:xfrm>
              <a:off x="7055993" y="2987992"/>
              <a:ext cx="72390" cy="828040"/>
            </a:xfrm>
            <a:custGeom>
              <a:avLst/>
              <a:gdLst/>
              <a:ahLst/>
              <a:cxnLst/>
              <a:rect l="l" t="t" r="r" b="b"/>
              <a:pathLst>
                <a:path w="72390" h="828039">
                  <a:moveTo>
                    <a:pt x="0" y="828001"/>
                  </a:moveTo>
                  <a:lnTo>
                    <a:pt x="36004" y="828001"/>
                  </a:lnTo>
                  <a:lnTo>
                    <a:pt x="49988" y="825162"/>
                  </a:lnTo>
                  <a:lnTo>
                    <a:pt x="61436" y="817430"/>
                  </a:lnTo>
                  <a:lnTo>
                    <a:pt x="69169" y="805986"/>
                  </a:lnTo>
                  <a:lnTo>
                    <a:pt x="72009" y="792010"/>
                  </a:lnTo>
                  <a:lnTo>
                    <a:pt x="72009" y="36004"/>
                  </a:lnTo>
                  <a:lnTo>
                    <a:pt x="69169" y="22025"/>
                  </a:lnTo>
                  <a:lnTo>
                    <a:pt x="61436" y="10577"/>
                  </a:lnTo>
                  <a:lnTo>
                    <a:pt x="49988" y="2841"/>
                  </a:lnTo>
                  <a:lnTo>
                    <a:pt x="36004" y="0"/>
                  </a:lnTo>
                  <a:lnTo>
                    <a:pt x="0" y="0"/>
                  </a:lnTo>
                </a:path>
              </a:pathLst>
            </a:custGeom>
            <a:ln w="5397">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16" name="object 13"/>
            <p:cNvSpPr/>
            <p:nvPr/>
          </p:nvSpPr>
          <p:spPr>
            <a:xfrm>
              <a:off x="4716005" y="2484005"/>
              <a:ext cx="0" cy="432434"/>
            </a:xfrm>
            <a:custGeom>
              <a:avLst/>
              <a:gdLst/>
              <a:ahLst/>
              <a:cxnLst/>
              <a:rect l="l" t="t" r="r" b="b"/>
              <a:pathLst>
                <a:path h="432435">
                  <a:moveTo>
                    <a:pt x="0" y="431990"/>
                  </a:moveTo>
                  <a:lnTo>
                    <a:pt x="0"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17" name="object 14"/>
            <p:cNvSpPr/>
            <p:nvPr/>
          </p:nvSpPr>
          <p:spPr>
            <a:xfrm>
              <a:off x="791958" y="2052027"/>
              <a:ext cx="6444615" cy="0"/>
            </a:xfrm>
            <a:custGeom>
              <a:avLst/>
              <a:gdLst/>
              <a:ahLst/>
              <a:cxnLst/>
              <a:rect l="l" t="t" r="r" b="b"/>
              <a:pathLst>
                <a:path w="6444615">
                  <a:moveTo>
                    <a:pt x="0" y="0"/>
                  </a:moveTo>
                  <a:lnTo>
                    <a:pt x="6444005" y="0"/>
                  </a:lnTo>
                </a:path>
              </a:pathLst>
            </a:custGeom>
            <a:ln w="5397">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23" name="object 48"/>
            <p:cNvSpPr txBox="1"/>
            <p:nvPr/>
          </p:nvSpPr>
          <p:spPr>
            <a:xfrm>
              <a:off x="3641306" y="5758534"/>
              <a:ext cx="246722" cy="107722"/>
            </a:xfrm>
            <a:prstGeom prst="rect">
              <a:avLst/>
            </a:prstGeom>
          </p:spPr>
          <p:txBody>
            <a:bodyPr vert="horz" wrap="square" lIns="0" tIns="0" rIns="0" bIns="0" rtlCol="0">
              <a:spAutoFit/>
            </a:bodyPr>
            <a:lstStyle/>
            <a:p>
              <a:pPr marL="12700"/>
              <a:r>
                <a:rPr sz="700" spc="105" dirty="0">
                  <a:solidFill>
                    <a:srgbClr val="231F20"/>
                  </a:solidFill>
                  <a:latin typeface="ＭＳ ゴシック" panose="020B0609070205080204" pitchFamily="49" charset="-128"/>
                  <a:ea typeface="ＭＳ ゴシック" panose="020B0609070205080204" pitchFamily="49" charset="-128"/>
                  <a:cs typeface="Meiryo UI"/>
                </a:rPr>
                <a:t>から</a:t>
              </a:r>
              <a:endParaRPr sz="7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24" name="object 59"/>
            <p:cNvSpPr txBox="1"/>
            <p:nvPr/>
          </p:nvSpPr>
          <p:spPr>
            <a:xfrm>
              <a:off x="7029068" y="5875362"/>
              <a:ext cx="153036" cy="123111"/>
            </a:xfrm>
            <a:prstGeom prst="rect">
              <a:avLst/>
            </a:prstGeom>
          </p:spPr>
          <p:txBody>
            <a:bodyPr vert="horz" wrap="square" lIns="0" tIns="0" rIns="0" bIns="0" rtlCol="0">
              <a:spAutoFit/>
            </a:bodyPr>
            <a:lstStyle/>
            <a:p>
              <a:pPr marL="12700"/>
              <a:r>
                <a:rPr sz="800" dirty="0">
                  <a:solidFill>
                    <a:srgbClr val="231F20"/>
                  </a:solidFill>
                  <a:latin typeface="ＭＳ ゴシック" panose="020B0609070205080204" pitchFamily="49" charset="-128"/>
                  <a:ea typeface="ＭＳ ゴシック" panose="020B0609070205080204" pitchFamily="49" charset="-128"/>
                  <a:cs typeface="Meiryo UI"/>
                </a:rPr>
                <a:t>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25" name="object 63"/>
            <p:cNvSpPr txBox="1"/>
            <p:nvPr/>
          </p:nvSpPr>
          <p:spPr>
            <a:xfrm>
              <a:off x="5220043" y="5758548"/>
              <a:ext cx="323976" cy="107722"/>
            </a:xfrm>
            <a:prstGeom prst="rect">
              <a:avLst/>
            </a:prstGeom>
          </p:spPr>
          <p:txBody>
            <a:bodyPr vert="horz" wrap="square" lIns="0" tIns="0" rIns="0" bIns="0" rtlCol="0">
              <a:spAutoFit/>
            </a:bodyPr>
            <a:lstStyle/>
            <a:p>
              <a:pPr marL="12700"/>
              <a:r>
                <a:rPr sz="700" spc="70" dirty="0">
                  <a:solidFill>
                    <a:srgbClr val="231F20"/>
                  </a:solidFill>
                  <a:latin typeface="ＭＳ ゴシック" panose="020B0609070205080204" pitchFamily="49" charset="-128"/>
                  <a:ea typeface="ＭＳ ゴシック" panose="020B0609070205080204" pitchFamily="49" charset="-128"/>
                  <a:cs typeface="Meiryo UI"/>
                </a:rPr>
                <a:t>まで</a:t>
              </a:r>
              <a:endParaRPr sz="7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26" name="object 75"/>
            <p:cNvSpPr txBox="1"/>
            <p:nvPr/>
          </p:nvSpPr>
          <p:spPr>
            <a:xfrm>
              <a:off x="3641369" y="6370522"/>
              <a:ext cx="246659" cy="107722"/>
            </a:xfrm>
            <a:prstGeom prst="rect">
              <a:avLst/>
            </a:prstGeom>
          </p:spPr>
          <p:txBody>
            <a:bodyPr vert="horz" wrap="square" lIns="0" tIns="0" rIns="0" bIns="0" rtlCol="0">
              <a:spAutoFit/>
            </a:bodyPr>
            <a:lstStyle/>
            <a:p>
              <a:pPr marL="12700"/>
              <a:r>
                <a:rPr sz="700" spc="105" dirty="0">
                  <a:solidFill>
                    <a:srgbClr val="231F20"/>
                  </a:solidFill>
                  <a:latin typeface="ＭＳ ゴシック" panose="020B0609070205080204" pitchFamily="49" charset="-128"/>
                  <a:ea typeface="ＭＳ ゴシック" panose="020B0609070205080204" pitchFamily="49" charset="-128"/>
                  <a:cs typeface="Meiryo UI"/>
                </a:rPr>
                <a:t>から</a:t>
              </a:r>
              <a:endParaRPr sz="7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28" name="object 81"/>
            <p:cNvSpPr txBox="1"/>
            <p:nvPr/>
          </p:nvSpPr>
          <p:spPr>
            <a:xfrm>
              <a:off x="5220043" y="6370548"/>
              <a:ext cx="323976" cy="107722"/>
            </a:xfrm>
            <a:prstGeom prst="rect">
              <a:avLst/>
            </a:prstGeom>
          </p:spPr>
          <p:txBody>
            <a:bodyPr vert="horz" wrap="square" lIns="0" tIns="0" rIns="0" bIns="0" rtlCol="0">
              <a:spAutoFit/>
            </a:bodyPr>
            <a:lstStyle/>
            <a:p>
              <a:pPr marL="12700"/>
              <a:r>
                <a:rPr sz="700" spc="70" dirty="0">
                  <a:solidFill>
                    <a:srgbClr val="231F20"/>
                  </a:solidFill>
                  <a:latin typeface="ＭＳ ゴシック" panose="020B0609070205080204" pitchFamily="49" charset="-128"/>
                  <a:ea typeface="ＭＳ ゴシック" panose="020B0609070205080204" pitchFamily="49" charset="-128"/>
                  <a:cs typeface="Meiryo UI"/>
                </a:rPr>
                <a:t>まで</a:t>
              </a:r>
              <a:endParaRPr sz="7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32" name="object 102"/>
            <p:cNvSpPr txBox="1"/>
            <p:nvPr/>
          </p:nvSpPr>
          <p:spPr>
            <a:xfrm>
              <a:off x="6148031" y="2311348"/>
              <a:ext cx="114300" cy="107722"/>
            </a:xfrm>
            <a:prstGeom prst="rect">
              <a:avLst/>
            </a:prstGeom>
          </p:spPr>
          <p:txBody>
            <a:bodyPr vert="horz" wrap="square" lIns="0" tIns="0" rIns="0" bIns="0" rtlCol="0">
              <a:spAutoFit/>
            </a:bodyPr>
            <a:lstStyle/>
            <a:p>
              <a:pPr marL="12700"/>
              <a:r>
                <a:rPr sz="700" dirty="0">
                  <a:solidFill>
                    <a:srgbClr val="231F20"/>
                  </a:solidFill>
                  <a:latin typeface="ＭＳ ゴシック" panose="020B0609070205080204" pitchFamily="49" charset="-128"/>
                  <a:ea typeface="ＭＳ ゴシック" panose="020B0609070205080204" pitchFamily="49" charset="-128"/>
                  <a:cs typeface="Meiryo UI"/>
                </a:rPr>
                <a:t>年</a:t>
              </a:r>
              <a:endParaRPr sz="7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33" name="object 103"/>
            <p:cNvSpPr txBox="1"/>
            <p:nvPr/>
          </p:nvSpPr>
          <p:spPr>
            <a:xfrm>
              <a:off x="6588698" y="2677806"/>
              <a:ext cx="114300" cy="107722"/>
            </a:xfrm>
            <a:prstGeom prst="rect">
              <a:avLst/>
            </a:prstGeom>
          </p:spPr>
          <p:txBody>
            <a:bodyPr vert="horz" wrap="square" lIns="0" tIns="0" rIns="0" bIns="0" rtlCol="0">
              <a:spAutoFit/>
            </a:bodyPr>
            <a:lstStyle/>
            <a:p>
              <a:pPr marL="12700"/>
              <a:r>
                <a:rPr sz="700" dirty="0">
                  <a:solidFill>
                    <a:srgbClr val="231F20"/>
                  </a:solidFill>
                  <a:latin typeface="ＭＳ ゴシック" panose="020B0609070205080204" pitchFamily="49" charset="-128"/>
                  <a:ea typeface="ＭＳ ゴシック" panose="020B0609070205080204" pitchFamily="49" charset="-128"/>
                  <a:cs typeface="Meiryo UI"/>
                </a:rPr>
                <a:t>月</a:t>
              </a:r>
              <a:endParaRPr sz="7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34" name="object 104"/>
            <p:cNvSpPr txBox="1"/>
            <p:nvPr/>
          </p:nvSpPr>
          <p:spPr>
            <a:xfrm>
              <a:off x="7020746" y="2677806"/>
              <a:ext cx="114300" cy="107722"/>
            </a:xfrm>
            <a:prstGeom prst="rect">
              <a:avLst/>
            </a:prstGeom>
          </p:spPr>
          <p:txBody>
            <a:bodyPr vert="horz" wrap="square" lIns="0" tIns="0" rIns="0" bIns="0" rtlCol="0">
              <a:spAutoFit/>
            </a:bodyPr>
            <a:lstStyle/>
            <a:p>
              <a:pPr marL="12700"/>
              <a:r>
                <a:rPr sz="700" dirty="0">
                  <a:solidFill>
                    <a:srgbClr val="231F20"/>
                  </a:solidFill>
                  <a:latin typeface="ＭＳ ゴシック" panose="020B0609070205080204" pitchFamily="49" charset="-128"/>
                  <a:ea typeface="ＭＳ ゴシック" panose="020B0609070205080204" pitchFamily="49" charset="-128"/>
                  <a:cs typeface="Meiryo UI"/>
                </a:rPr>
                <a:t>日</a:t>
              </a:r>
              <a:endParaRPr sz="7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38" name="object 120"/>
            <p:cNvSpPr/>
            <p:nvPr/>
          </p:nvSpPr>
          <p:spPr>
            <a:xfrm>
              <a:off x="2303995" y="8174890"/>
              <a:ext cx="270460" cy="306048"/>
            </a:xfrm>
            <a:custGeom>
              <a:avLst/>
              <a:gdLst/>
              <a:ahLst/>
              <a:cxnLst/>
              <a:rect l="l" t="t" r="r" b="b"/>
              <a:pathLst>
                <a:path w="216535" h="252095">
                  <a:moveTo>
                    <a:pt x="215988" y="252018"/>
                  </a:moveTo>
                  <a:lnTo>
                    <a:pt x="0" y="252018"/>
                  </a:lnTo>
                  <a:lnTo>
                    <a:pt x="0" y="0"/>
                  </a:lnTo>
                  <a:lnTo>
                    <a:pt x="215988" y="0"/>
                  </a:lnTo>
                  <a:lnTo>
                    <a:pt x="215988" y="252018"/>
                  </a:lnTo>
                  <a:close/>
                </a:path>
              </a:pathLst>
            </a:custGeom>
            <a:ln w="5397">
              <a:solidFill>
                <a:srgbClr val="231F20"/>
              </a:solidFill>
            </a:ln>
          </p:spPr>
          <p:txBody>
            <a:bodyPr wrap="square" lIns="0" tIns="0" rIns="0" bIns="0" rtlCol="0"/>
            <a:lstStyle/>
            <a:p>
              <a:endParaRPr dirty="0">
                <a:solidFill>
                  <a:prstClr val="black"/>
                </a:solidFill>
                <a:latin typeface="ＭＳ ゴシック" panose="020B0609070205080204" pitchFamily="49" charset="-128"/>
                <a:ea typeface="ＭＳ ゴシック" panose="020B0609070205080204" pitchFamily="49" charset="-128"/>
              </a:endParaRPr>
            </a:p>
          </p:txBody>
        </p:sp>
        <p:pic>
          <p:nvPicPr>
            <p:cNvPr id="23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1397" y="5634732"/>
              <a:ext cx="1209295" cy="382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9391" y="5634732"/>
              <a:ext cx="1237256" cy="3914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8151" y="6251367"/>
              <a:ext cx="1209295" cy="382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76145" y="6251367"/>
              <a:ext cx="1237256" cy="3914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3" name="object 78"/>
            <p:cNvSpPr txBox="1"/>
            <p:nvPr/>
          </p:nvSpPr>
          <p:spPr>
            <a:xfrm>
              <a:off x="2340226" y="6134190"/>
              <a:ext cx="3364662" cy="123111"/>
            </a:xfrm>
            <a:prstGeom prst="rect">
              <a:avLst/>
            </a:prstGeom>
          </p:spPr>
          <p:txBody>
            <a:bodyPr vert="horz" wrap="square" lIns="0" tIns="0" rIns="0" bIns="0" rtlCol="0">
              <a:spAutoFit/>
            </a:bodyPr>
            <a:lstStyle/>
            <a:p>
              <a:pPr marL="12700"/>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　　　　　　　年　　 月　　  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79" name="object 102"/>
            <p:cNvSpPr txBox="1"/>
            <p:nvPr/>
          </p:nvSpPr>
          <p:spPr>
            <a:xfrm>
              <a:off x="6156650" y="2677806"/>
              <a:ext cx="114300" cy="107722"/>
            </a:xfrm>
            <a:prstGeom prst="rect">
              <a:avLst/>
            </a:prstGeom>
          </p:spPr>
          <p:txBody>
            <a:bodyPr vert="horz" wrap="square" lIns="0" tIns="0" rIns="0" bIns="0" rtlCol="0">
              <a:spAutoFit/>
            </a:bodyPr>
            <a:lstStyle/>
            <a:p>
              <a:pPr marL="12700"/>
              <a:r>
                <a:rPr sz="700" dirty="0">
                  <a:solidFill>
                    <a:srgbClr val="231F20"/>
                  </a:solidFill>
                  <a:latin typeface="ＭＳ ゴシック" panose="020B0609070205080204" pitchFamily="49" charset="-128"/>
                  <a:ea typeface="ＭＳ ゴシック" panose="020B0609070205080204" pitchFamily="49" charset="-128"/>
                  <a:cs typeface="Meiryo UI"/>
                </a:rPr>
                <a:t>年</a:t>
              </a:r>
              <a:endParaRPr sz="700" dirty="0">
                <a:solidFill>
                  <a:prstClr val="black"/>
                </a:solidFill>
                <a:latin typeface="ＭＳ ゴシック" panose="020B0609070205080204" pitchFamily="49" charset="-128"/>
                <a:ea typeface="ＭＳ ゴシック" panose="020B0609070205080204" pitchFamily="49" charset="-128"/>
                <a:cs typeface="Meiryo UI"/>
              </a:endParaRPr>
            </a:p>
          </p:txBody>
        </p:sp>
      </p:grpSp>
      <p:sp>
        <p:nvSpPr>
          <p:cNvPr id="244" name="object 78"/>
          <p:cNvSpPr txBox="1"/>
          <p:nvPr/>
        </p:nvSpPr>
        <p:spPr>
          <a:xfrm>
            <a:off x="2266082" y="5490716"/>
            <a:ext cx="3364662" cy="123111"/>
          </a:xfrm>
          <a:prstGeom prst="rect">
            <a:avLst/>
          </a:prstGeom>
        </p:spPr>
        <p:txBody>
          <a:bodyPr vert="horz" wrap="square" lIns="0" tIns="0" rIns="0" bIns="0" rtlCol="0">
            <a:spAutoFit/>
          </a:bodyPr>
          <a:lstStyle/>
          <a:p>
            <a:pPr marL="12700"/>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　　　　　　　年　　 月　　  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78" name="object 105"/>
          <p:cNvSpPr txBox="1"/>
          <p:nvPr/>
        </p:nvSpPr>
        <p:spPr>
          <a:xfrm>
            <a:off x="5578450" y="2106340"/>
            <a:ext cx="1296144" cy="107722"/>
          </a:xfrm>
          <a:prstGeom prst="rect">
            <a:avLst/>
          </a:prstGeom>
        </p:spPr>
        <p:txBody>
          <a:bodyPr vert="horz" wrap="square" lIns="0" tIns="0" rIns="0" bIns="0" rtlCol="0">
            <a:spAutoFit/>
          </a:bodyPr>
          <a:lstStyle/>
          <a:p>
            <a:pPr marL="12700"/>
            <a:r>
              <a:rPr sz="7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700" dirty="0">
                <a:solidFill>
                  <a:srgbClr val="231F20"/>
                </a:solidFill>
                <a:latin typeface="ＭＳ ゴシック" panose="020B0609070205080204" pitchFamily="49" charset="-128"/>
                <a:ea typeface="ＭＳ ゴシック" panose="020B0609070205080204" pitchFamily="49" charset="-128"/>
                <a:cs typeface="Meiryo UI"/>
              </a:rPr>
              <a:t>　</a:t>
            </a:r>
            <a:r>
              <a:rPr sz="700" dirty="0" err="1">
                <a:solidFill>
                  <a:srgbClr val="231F20"/>
                </a:solidFill>
                <a:latin typeface="ＭＳ ゴシック" panose="020B0609070205080204" pitchFamily="49" charset="-128"/>
                <a:ea typeface="ＭＳ ゴシック" panose="020B0609070205080204" pitchFamily="49" charset="-128"/>
                <a:cs typeface="Meiryo UI"/>
              </a:rPr>
              <a:t>昭和</a:t>
            </a:r>
            <a:r>
              <a:rPr sz="700"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700" dirty="0">
                <a:solidFill>
                  <a:srgbClr val="231F20"/>
                </a:solidFill>
                <a:latin typeface="ＭＳ ゴシック" panose="020B0609070205080204" pitchFamily="49" charset="-128"/>
                <a:ea typeface="ＭＳ ゴシック" panose="020B0609070205080204" pitchFamily="49" charset="-128"/>
                <a:cs typeface="Meiryo UI"/>
              </a:rPr>
              <a:t>　</a:t>
            </a:r>
            <a:r>
              <a:rPr sz="700" dirty="0" err="1">
                <a:solidFill>
                  <a:srgbClr val="231F20"/>
                </a:solidFill>
                <a:latin typeface="ＭＳ ゴシック" panose="020B0609070205080204" pitchFamily="49" charset="-128"/>
                <a:ea typeface="ＭＳ ゴシック" panose="020B0609070205080204" pitchFamily="49" charset="-128"/>
                <a:cs typeface="Meiryo UI"/>
              </a:rPr>
              <a:t>平成</a:t>
            </a:r>
            <a:r>
              <a:rPr lang="ja-JP" altLang="en-US" sz="700" dirty="0">
                <a:solidFill>
                  <a:srgbClr val="231F20"/>
                </a:solidFill>
                <a:latin typeface="ＭＳ ゴシック" panose="020B0609070205080204" pitchFamily="49" charset="-128"/>
                <a:ea typeface="ＭＳ ゴシック" panose="020B0609070205080204" pitchFamily="49" charset="-128"/>
                <a:cs typeface="Meiryo UI"/>
              </a:rPr>
              <a:t>　□　令和</a:t>
            </a:r>
            <a:endParaRPr sz="7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80" name="object 103"/>
          <p:cNvSpPr txBox="1"/>
          <p:nvPr/>
        </p:nvSpPr>
        <p:spPr>
          <a:xfrm>
            <a:off x="6586562" y="2322364"/>
            <a:ext cx="114300" cy="107722"/>
          </a:xfrm>
          <a:prstGeom prst="rect">
            <a:avLst/>
          </a:prstGeom>
        </p:spPr>
        <p:txBody>
          <a:bodyPr vert="horz" wrap="square" lIns="0" tIns="0" rIns="0" bIns="0" rtlCol="0">
            <a:spAutoFit/>
          </a:bodyPr>
          <a:lstStyle/>
          <a:p>
            <a:pPr marL="12700"/>
            <a:r>
              <a:rPr sz="700" dirty="0">
                <a:solidFill>
                  <a:srgbClr val="231F20"/>
                </a:solidFill>
                <a:latin typeface="ＭＳ ゴシック" panose="020B0609070205080204" pitchFamily="49" charset="-128"/>
                <a:ea typeface="ＭＳ ゴシック" panose="020B0609070205080204" pitchFamily="49" charset="-128"/>
                <a:cs typeface="Meiryo UI"/>
              </a:rPr>
              <a:t>月</a:t>
            </a:r>
            <a:endParaRPr sz="7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81" name="object 104"/>
          <p:cNvSpPr txBox="1"/>
          <p:nvPr/>
        </p:nvSpPr>
        <p:spPr>
          <a:xfrm>
            <a:off x="7018610" y="2322364"/>
            <a:ext cx="114300" cy="107722"/>
          </a:xfrm>
          <a:prstGeom prst="rect">
            <a:avLst/>
          </a:prstGeom>
        </p:spPr>
        <p:txBody>
          <a:bodyPr vert="horz" wrap="square" lIns="0" tIns="0" rIns="0" bIns="0" rtlCol="0">
            <a:spAutoFit/>
          </a:bodyPr>
          <a:lstStyle/>
          <a:p>
            <a:pPr marL="12700"/>
            <a:r>
              <a:rPr sz="700" dirty="0">
                <a:solidFill>
                  <a:srgbClr val="231F20"/>
                </a:solidFill>
                <a:latin typeface="ＭＳ ゴシック" panose="020B0609070205080204" pitchFamily="49" charset="-128"/>
                <a:ea typeface="ＭＳ ゴシック" panose="020B0609070205080204" pitchFamily="49" charset="-128"/>
                <a:cs typeface="Meiryo UI"/>
              </a:rPr>
              <a:t>日</a:t>
            </a:r>
            <a:endParaRPr sz="7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82" name="object 104"/>
          <p:cNvSpPr txBox="1"/>
          <p:nvPr/>
        </p:nvSpPr>
        <p:spPr>
          <a:xfrm>
            <a:off x="5578450" y="2682404"/>
            <a:ext cx="288032" cy="107722"/>
          </a:xfrm>
          <a:prstGeom prst="rect">
            <a:avLst/>
          </a:prstGeom>
        </p:spPr>
        <p:txBody>
          <a:bodyPr vert="horz" wrap="square" lIns="0" tIns="0" rIns="0" bIns="0" rtlCol="0">
            <a:spAutoFit/>
          </a:bodyPr>
          <a:lstStyle/>
          <a:p>
            <a:pPr marL="12700"/>
            <a:r>
              <a:rPr lang="ja-JP" altLang="en-US" sz="700" dirty="0">
                <a:solidFill>
                  <a:srgbClr val="231F20"/>
                </a:solidFill>
                <a:latin typeface="ＭＳ ゴシック" panose="020B0609070205080204" pitchFamily="49" charset="-128"/>
                <a:ea typeface="ＭＳ ゴシック" panose="020B0609070205080204" pitchFamily="49" charset="-128"/>
                <a:cs typeface="Meiryo UI"/>
              </a:rPr>
              <a:t>令和</a:t>
            </a:r>
            <a:endParaRPr sz="7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83" name="object 59"/>
          <p:cNvSpPr txBox="1"/>
          <p:nvPr/>
        </p:nvSpPr>
        <p:spPr>
          <a:xfrm>
            <a:off x="7018610" y="6426820"/>
            <a:ext cx="153036" cy="123111"/>
          </a:xfrm>
          <a:prstGeom prst="rect">
            <a:avLst/>
          </a:prstGeom>
        </p:spPr>
        <p:txBody>
          <a:bodyPr vert="horz" wrap="square" lIns="0" tIns="0" rIns="0" bIns="0" rtlCol="0">
            <a:spAutoFit/>
          </a:bodyPr>
          <a:lstStyle/>
          <a:p>
            <a:pPr marL="12700"/>
            <a:r>
              <a:rPr sz="800" dirty="0">
                <a:solidFill>
                  <a:srgbClr val="231F20"/>
                </a:solidFill>
                <a:latin typeface="ＭＳ ゴシック" panose="020B0609070205080204" pitchFamily="49" charset="-128"/>
                <a:ea typeface="ＭＳ ゴシック" panose="020B0609070205080204" pitchFamily="49" charset="-128"/>
                <a:cs typeface="Meiryo UI"/>
              </a:rPr>
              <a:t>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84" name="object 15"/>
          <p:cNvSpPr txBox="1"/>
          <p:nvPr/>
        </p:nvSpPr>
        <p:spPr>
          <a:xfrm>
            <a:off x="4225607" y="6886250"/>
            <a:ext cx="114300" cy="123111"/>
          </a:xfrm>
          <a:prstGeom prst="rect">
            <a:avLst/>
          </a:prstGeom>
        </p:spPr>
        <p:txBody>
          <a:bodyPr vert="horz" wrap="square" lIns="0" tIns="0" rIns="0" bIns="0" rtlCol="0">
            <a:spAutoFit/>
          </a:bodyPr>
          <a:lstStyle/>
          <a:p>
            <a:pPr marL="12700"/>
            <a:r>
              <a:rPr sz="800" dirty="0">
                <a:solidFill>
                  <a:srgbClr val="231F20"/>
                </a:solidFill>
                <a:latin typeface="ＭＳ ゴシック" panose="020B0609070205080204" pitchFamily="49" charset="-128"/>
                <a:ea typeface="ＭＳ ゴシック" panose="020B0609070205080204" pitchFamily="49" charset="-128"/>
                <a:cs typeface="Meiryo UI"/>
              </a:rPr>
              <a:t>円</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85" name="object 112"/>
          <p:cNvSpPr/>
          <p:nvPr/>
        </p:nvSpPr>
        <p:spPr>
          <a:xfrm>
            <a:off x="2303970" y="1742481"/>
            <a:ext cx="216535" cy="252095"/>
          </a:xfrm>
          <a:custGeom>
            <a:avLst/>
            <a:gdLst/>
            <a:ahLst/>
            <a:cxnLst/>
            <a:rect l="l" t="t" r="r" b="b"/>
            <a:pathLst>
              <a:path w="216535" h="252094">
                <a:moveTo>
                  <a:pt x="216001" y="252018"/>
                </a:moveTo>
                <a:lnTo>
                  <a:pt x="0" y="252018"/>
                </a:lnTo>
                <a:lnTo>
                  <a:pt x="0" y="0"/>
                </a:lnTo>
                <a:lnTo>
                  <a:pt x="216001" y="0"/>
                </a:lnTo>
                <a:lnTo>
                  <a:pt x="216001" y="252018"/>
                </a:lnTo>
                <a:close/>
              </a:path>
            </a:pathLst>
          </a:custGeom>
          <a:ln w="5397">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86" name="object 106"/>
          <p:cNvSpPr txBox="1"/>
          <p:nvPr/>
        </p:nvSpPr>
        <p:spPr>
          <a:xfrm>
            <a:off x="2615271" y="1775726"/>
            <a:ext cx="2788921" cy="123111"/>
          </a:xfrm>
          <a:prstGeom prst="rect">
            <a:avLst/>
          </a:prstGeom>
        </p:spPr>
        <p:txBody>
          <a:bodyPr vert="horz" wrap="square" lIns="0" tIns="0" rIns="0" bIns="0" rtlCol="0">
            <a:spAutoFit/>
          </a:bodyPr>
          <a:lstStyle/>
          <a:p>
            <a:pPr marL="12700"/>
            <a:r>
              <a:rPr sz="800" spc="30" dirty="0">
                <a:solidFill>
                  <a:srgbClr val="231F20"/>
                </a:solidFill>
                <a:latin typeface="ＭＳ ゴシック" panose="020B0609070205080204" pitchFamily="49" charset="-128"/>
                <a:ea typeface="ＭＳ ゴシック" panose="020B0609070205080204" pitchFamily="49" charset="-128"/>
                <a:cs typeface="Meiryo UI"/>
              </a:rPr>
              <a:t>1.</a:t>
            </a:r>
            <a:r>
              <a:rPr sz="800" spc="-135" dirty="0">
                <a:solidFill>
                  <a:srgbClr val="231F20"/>
                </a:solidFill>
                <a:latin typeface="ＭＳ ゴシック" panose="020B0609070205080204" pitchFamily="49" charset="-128"/>
                <a:ea typeface="ＭＳ ゴシック" panose="020B0609070205080204" pitchFamily="49" charset="-128"/>
                <a:cs typeface="Meiryo UI"/>
              </a:rPr>
              <a:t> </a:t>
            </a:r>
            <a:r>
              <a:rPr sz="800" dirty="0" err="1">
                <a:solidFill>
                  <a:srgbClr val="231F20"/>
                </a:solidFill>
                <a:latin typeface="ＭＳ ゴシック" panose="020B0609070205080204" pitchFamily="49" charset="-128"/>
                <a:ea typeface="ＭＳ ゴシック" panose="020B0609070205080204" pitchFamily="49" charset="-128"/>
                <a:cs typeface="Meiryo UI"/>
              </a:rPr>
              <a:t>被保険者</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lang="en-US" altLang="zh-TW" sz="800" spc="30" dirty="0">
                <a:solidFill>
                  <a:srgbClr val="231F20"/>
                </a:solidFill>
                <a:latin typeface="ＭＳ ゴシック" panose="020B0609070205080204" pitchFamily="49" charset="-128"/>
                <a:ea typeface="ＭＳ ゴシック" panose="020B0609070205080204" pitchFamily="49" charset="-128"/>
                <a:cs typeface="Meiryo UI"/>
              </a:rPr>
              <a:t>2.</a:t>
            </a:r>
            <a:r>
              <a:rPr lang="zh-TW" altLang="en-US" sz="800" spc="-110" dirty="0">
                <a:solidFill>
                  <a:srgbClr val="231F20"/>
                </a:solidFill>
                <a:latin typeface="ＭＳ ゴシック" panose="020B0609070205080204" pitchFamily="49" charset="-128"/>
                <a:ea typeface="ＭＳ ゴシック" panose="020B0609070205080204" pitchFamily="49" charset="-128"/>
                <a:cs typeface="Meiryo UI"/>
              </a:rPr>
              <a:t> </a:t>
            </a:r>
            <a:r>
              <a:rPr lang="zh-TW" altLang="en-US" sz="800" spc="-55" dirty="0">
                <a:solidFill>
                  <a:srgbClr val="231F20"/>
                </a:solidFill>
                <a:latin typeface="ＭＳ ゴシック" panose="020B0609070205080204" pitchFamily="49" charset="-128"/>
                <a:ea typeface="ＭＳ ゴシック" panose="020B0609070205080204" pitchFamily="49" charset="-128"/>
                <a:cs typeface="Meiryo UI"/>
              </a:rPr>
              <a:t>家族（被扶養者）</a:t>
            </a:r>
            <a:endParaRPr lang="zh-TW" altLang="en-US"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87" name="object 8"/>
          <p:cNvSpPr/>
          <p:nvPr/>
        </p:nvSpPr>
        <p:spPr>
          <a:xfrm>
            <a:off x="2266082" y="3402484"/>
            <a:ext cx="216535" cy="252095"/>
          </a:xfrm>
          <a:custGeom>
            <a:avLst/>
            <a:gdLst/>
            <a:ahLst/>
            <a:cxnLst/>
            <a:rect l="l" t="t" r="r" b="b"/>
            <a:pathLst>
              <a:path w="216535" h="252095">
                <a:moveTo>
                  <a:pt x="215988" y="252018"/>
                </a:moveTo>
                <a:lnTo>
                  <a:pt x="0" y="252018"/>
                </a:lnTo>
                <a:lnTo>
                  <a:pt x="0" y="0"/>
                </a:lnTo>
                <a:lnTo>
                  <a:pt x="215988" y="0"/>
                </a:lnTo>
                <a:lnTo>
                  <a:pt x="215988" y="252018"/>
                </a:lnTo>
                <a:close/>
              </a:path>
            </a:pathLst>
          </a:custGeom>
          <a:ln w="5397">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88" name="object 89"/>
          <p:cNvSpPr txBox="1"/>
          <p:nvPr/>
        </p:nvSpPr>
        <p:spPr>
          <a:xfrm>
            <a:off x="2615298" y="3334486"/>
            <a:ext cx="365760" cy="123111"/>
          </a:xfrm>
          <a:prstGeom prst="rect">
            <a:avLst/>
          </a:prstGeom>
        </p:spPr>
        <p:txBody>
          <a:bodyPr vert="horz" wrap="square" lIns="0" tIns="0" rIns="0" bIns="0" rtlCol="0">
            <a:spAutoFit/>
          </a:bodyPr>
          <a:lstStyle/>
          <a:p>
            <a:pPr marL="12700"/>
            <a:r>
              <a:rPr sz="800" spc="30" dirty="0">
                <a:solidFill>
                  <a:srgbClr val="231F20"/>
                </a:solidFill>
                <a:latin typeface="ＭＳ ゴシック" panose="020B0609070205080204" pitchFamily="49" charset="-128"/>
                <a:ea typeface="ＭＳ ゴシック" panose="020B0609070205080204" pitchFamily="49" charset="-128"/>
                <a:cs typeface="Meiryo UI"/>
              </a:rPr>
              <a:t>1.</a:t>
            </a:r>
            <a:r>
              <a:rPr sz="800" spc="-135" dirty="0">
                <a:solidFill>
                  <a:srgbClr val="231F20"/>
                </a:solidFill>
                <a:latin typeface="ＭＳ ゴシック" panose="020B0609070205080204" pitchFamily="49" charset="-128"/>
                <a:ea typeface="ＭＳ ゴシック" panose="020B0609070205080204" pitchFamily="49" charset="-128"/>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病気</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89" name="object 90"/>
          <p:cNvSpPr txBox="1"/>
          <p:nvPr/>
        </p:nvSpPr>
        <p:spPr>
          <a:xfrm>
            <a:off x="2615298" y="3885606"/>
            <a:ext cx="4482300" cy="218856"/>
          </a:xfrm>
          <a:prstGeom prst="rect">
            <a:avLst/>
          </a:prstGeom>
        </p:spPr>
        <p:txBody>
          <a:bodyPr vert="horz" wrap="square" lIns="36000" tIns="0" rIns="0" bIns="0" rtlCol="0" anchor="ctr" anchorCtr="0">
            <a:noAutofit/>
          </a:bodyPr>
          <a:lstStyle/>
          <a:p>
            <a:pPr marL="12700"/>
            <a:r>
              <a:rPr sz="800" spc="30" dirty="0">
                <a:solidFill>
                  <a:srgbClr val="231F20"/>
                </a:solidFill>
                <a:latin typeface="ＭＳ ゴシック" panose="020B0609070205080204" pitchFamily="49" charset="-128"/>
                <a:ea typeface="ＭＳ ゴシック" panose="020B0609070205080204" pitchFamily="49" charset="-128"/>
                <a:cs typeface="Meiryo UI"/>
              </a:rPr>
              <a:t>2.</a:t>
            </a:r>
            <a:r>
              <a:rPr sz="800" spc="-155" dirty="0">
                <a:solidFill>
                  <a:srgbClr val="231F20"/>
                </a:solidFill>
                <a:latin typeface="ＭＳ ゴシック" panose="020B0609070205080204" pitchFamily="49" charset="-128"/>
                <a:ea typeface="ＭＳ ゴシック" panose="020B0609070205080204" pitchFamily="49" charset="-128"/>
                <a:cs typeface="Meiryo UI"/>
              </a:rPr>
              <a:t> </a:t>
            </a:r>
            <a:r>
              <a:rPr sz="800" spc="130" dirty="0" err="1">
                <a:solidFill>
                  <a:srgbClr val="231F20"/>
                </a:solidFill>
                <a:latin typeface="ＭＳ ゴシック" panose="020B0609070205080204" pitchFamily="49" charset="-128"/>
                <a:ea typeface="ＭＳ ゴシック" panose="020B0609070205080204" pitchFamily="49" charset="-128"/>
                <a:cs typeface="Meiryo UI"/>
              </a:rPr>
              <a:t>ケガ</a:t>
            </a:r>
            <a:r>
              <a:rPr lang="ja-JP" altLang="en-US" sz="800" spc="130" dirty="0">
                <a:solidFill>
                  <a:srgbClr val="231F20"/>
                </a:solidFill>
                <a:latin typeface="ＭＳ ゴシック" panose="020B0609070205080204" pitchFamily="49" charset="-128"/>
                <a:ea typeface="ＭＳ ゴシック" panose="020B0609070205080204" pitchFamily="49" charset="-128"/>
                <a:cs typeface="Meiryo UI"/>
              </a:rPr>
              <a:t>　➡　</a:t>
            </a:r>
            <a:r>
              <a:rPr lang="ja-JP" altLang="en-US" sz="800" spc="65" dirty="0">
                <a:solidFill>
                  <a:srgbClr val="231F20"/>
                </a:solidFill>
                <a:latin typeface="ＭＳ ゴシック" panose="020B0609070205080204" pitchFamily="49" charset="-128"/>
                <a:ea typeface="ＭＳ ゴシック" panose="020B0609070205080204" pitchFamily="49" charset="-128"/>
                <a:cs typeface="Meiryo UI"/>
              </a:rPr>
              <a:t>負傷原因届を併せてご提出ください。</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90" name="object 92"/>
          <p:cNvSpPr txBox="1"/>
          <p:nvPr/>
        </p:nvSpPr>
        <p:spPr>
          <a:xfrm>
            <a:off x="3111715" y="2993425"/>
            <a:ext cx="1113892" cy="107722"/>
          </a:xfrm>
          <a:prstGeom prst="rect">
            <a:avLst/>
          </a:prstGeom>
        </p:spPr>
        <p:txBody>
          <a:bodyPr vert="horz" wrap="square" lIns="0" tIns="0" rIns="0" bIns="0" rtlCol="0">
            <a:spAutoFit/>
          </a:bodyPr>
          <a:lstStyle/>
          <a:p>
            <a:pPr marL="12700"/>
            <a:r>
              <a:rPr sz="700" spc="-10" dirty="0">
                <a:solidFill>
                  <a:srgbClr val="231F20"/>
                </a:solidFill>
                <a:latin typeface="ＭＳ ゴシック" panose="020B0609070205080204" pitchFamily="49" charset="-128"/>
                <a:ea typeface="ＭＳ ゴシック" panose="020B0609070205080204" pitchFamily="49" charset="-128"/>
                <a:cs typeface="Meiryo UI"/>
              </a:rPr>
              <a:t>（</a:t>
            </a:r>
            <a:r>
              <a:rPr sz="700" dirty="0">
                <a:solidFill>
                  <a:srgbClr val="231F20"/>
                </a:solidFill>
                <a:latin typeface="ＭＳ ゴシック" panose="020B0609070205080204" pitchFamily="49" charset="-128"/>
                <a:ea typeface="ＭＳ ゴシック" panose="020B0609070205080204" pitchFamily="49" charset="-128"/>
                <a:cs typeface="Meiryo UI"/>
              </a:rPr>
              <a:t>原</a:t>
            </a:r>
            <a:r>
              <a:rPr sz="700" spc="-15" dirty="0">
                <a:solidFill>
                  <a:srgbClr val="231F20"/>
                </a:solidFill>
                <a:latin typeface="ＭＳ ゴシック" panose="020B0609070205080204" pitchFamily="49" charset="-128"/>
                <a:ea typeface="ＭＳ ゴシック" panose="020B0609070205080204" pitchFamily="49" charset="-128"/>
                <a:cs typeface="Meiryo UI"/>
              </a:rPr>
              <a:t>因</a:t>
            </a:r>
            <a:r>
              <a:rPr sz="700" spc="75" dirty="0">
                <a:solidFill>
                  <a:srgbClr val="231F20"/>
                </a:solidFill>
                <a:latin typeface="ＭＳ ゴシック" panose="020B0609070205080204" pitchFamily="49" charset="-128"/>
                <a:ea typeface="ＭＳ ゴシック" panose="020B0609070205080204" pitchFamily="49" charset="-128"/>
                <a:cs typeface="Meiryo UI"/>
              </a:rPr>
              <a:t>お</a:t>
            </a:r>
            <a:r>
              <a:rPr sz="700" spc="125" dirty="0">
                <a:solidFill>
                  <a:srgbClr val="231F20"/>
                </a:solidFill>
                <a:latin typeface="ＭＳ ゴシック" panose="020B0609070205080204" pitchFamily="49" charset="-128"/>
                <a:ea typeface="ＭＳ ゴシック" panose="020B0609070205080204" pitchFamily="49" charset="-128"/>
                <a:cs typeface="Meiryo UI"/>
              </a:rPr>
              <a:t>よ</a:t>
            </a:r>
            <a:r>
              <a:rPr sz="700" spc="35" dirty="0">
                <a:solidFill>
                  <a:srgbClr val="231F20"/>
                </a:solidFill>
                <a:latin typeface="ＭＳ ゴシック" panose="020B0609070205080204" pitchFamily="49" charset="-128"/>
                <a:ea typeface="ＭＳ ゴシック" panose="020B0609070205080204" pitchFamily="49" charset="-128"/>
                <a:cs typeface="Meiryo UI"/>
              </a:rPr>
              <a:t>び経</a:t>
            </a:r>
            <a:r>
              <a:rPr sz="700" spc="30" dirty="0">
                <a:solidFill>
                  <a:srgbClr val="231F20"/>
                </a:solidFill>
                <a:latin typeface="ＭＳ ゴシック" panose="020B0609070205080204" pitchFamily="49" charset="-128"/>
                <a:ea typeface="ＭＳ ゴシック" panose="020B0609070205080204" pitchFamily="49" charset="-128"/>
                <a:cs typeface="Meiryo UI"/>
              </a:rPr>
              <a:t>過</a:t>
            </a:r>
            <a:r>
              <a:rPr sz="700" dirty="0">
                <a:solidFill>
                  <a:srgbClr val="231F20"/>
                </a:solidFill>
                <a:latin typeface="ＭＳ ゴシック" panose="020B0609070205080204" pitchFamily="49" charset="-128"/>
                <a:ea typeface="ＭＳ ゴシック" panose="020B0609070205080204" pitchFamily="49" charset="-128"/>
                <a:cs typeface="Meiryo UI"/>
              </a:rPr>
              <a:t>）</a:t>
            </a:r>
            <a:endParaRPr sz="700" dirty="0">
              <a:solidFill>
                <a:prstClr val="black"/>
              </a:solidFill>
              <a:latin typeface="ＭＳ ゴシック" panose="020B0609070205080204" pitchFamily="49" charset="-128"/>
              <a:ea typeface="ＭＳ ゴシック" panose="020B0609070205080204" pitchFamily="49" charset="-128"/>
              <a:cs typeface="Meiryo UI"/>
            </a:endParaRPr>
          </a:p>
        </p:txBody>
      </p:sp>
    </p:spTree>
    <p:extLst>
      <p:ext uri="{BB962C8B-B14F-4D97-AF65-F5344CB8AC3E}">
        <p14:creationId xmlns:p14="http://schemas.microsoft.com/office/powerpoint/2010/main" val="2304407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348008" y="9509903"/>
            <a:ext cx="5580381" cy="432434"/>
            <a:chOff x="323493" y="8766543"/>
            <a:chExt cx="5580381" cy="432434"/>
          </a:xfrm>
        </p:grpSpPr>
        <p:sp>
          <p:nvSpPr>
            <p:cNvPr id="116" name="object 19"/>
            <p:cNvSpPr/>
            <p:nvPr/>
          </p:nvSpPr>
          <p:spPr>
            <a:xfrm>
              <a:off x="323493" y="8766543"/>
              <a:ext cx="1202893" cy="432434"/>
            </a:xfrm>
            <a:custGeom>
              <a:avLst/>
              <a:gdLst/>
              <a:ahLst/>
              <a:cxnLst/>
              <a:rect l="l" t="t" r="r" b="b"/>
              <a:pathLst>
                <a:path w="1008380" h="432434">
                  <a:moveTo>
                    <a:pt x="1007999" y="0"/>
                  </a:moveTo>
                  <a:lnTo>
                    <a:pt x="35991" y="0"/>
                  </a:lnTo>
                  <a:lnTo>
                    <a:pt x="22015" y="2841"/>
                  </a:lnTo>
                  <a:lnTo>
                    <a:pt x="10571" y="10577"/>
                  </a:lnTo>
                  <a:lnTo>
                    <a:pt x="2839" y="22025"/>
                  </a:lnTo>
                  <a:lnTo>
                    <a:pt x="0" y="36004"/>
                  </a:lnTo>
                  <a:lnTo>
                    <a:pt x="0" y="395998"/>
                  </a:lnTo>
                  <a:lnTo>
                    <a:pt x="2839" y="409982"/>
                  </a:lnTo>
                  <a:lnTo>
                    <a:pt x="10571" y="421430"/>
                  </a:lnTo>
                  <a:lnTo>
                    <a:pt x="22015" y="429163"/>
                  </a:lnTo>
                  <a:lnTo>
                    <a:pt x="35991" y="432003"/>
                  </a:lnTo>
                  <a:lnTo>
                    <a:pt x="1007999" y="432003"/>
                  </a:lnTo>
                  <a:lnTo>
                    <a:pt x="1007999" y="0"/>
                  </a:lnTo>
                  <a:close/>
                </a:path>
              </a:pathLst>
            </a:custGeom>
            <a:solidFill>
              <a:schemeClr val="bg1">
                <a:lumMod val="75000"/>
              </a:schemeClr>
            </a:solidFill>
          </p:spPr>
          <p:txBody>
            <a:bodyPr wrap="square" lIns="0" tIns="0" rIns="0" bIns="0" rtlCol="0" anchor="ctr" anchorCtr="1"/>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社会保険労務士の</a:t>
              </a: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提出代行者名記載欄</a:t>
              </a:r>
              <a:endParaRPr sz="900" dirty="0"/>
            </a:p>
          </p:txBody>
        </p:sp>
        <p:sp>
          <p:nvSpPr>
            <p:cNvPr id="117" name="object 57"/>
            <p:cNvSpPr/>
            <p:nvPr/>
          </p:nvSpPr>
          <p:spPr>
            <a:xfrm>
              <a:off x="323494" y="8766543"/>
              <a:ext cx="5580380" cy="432434"/>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0" tIns="0" rIns="0" bIns="0" rtlCol="0"/>
            <a:lstStyle/>
            <a:p>
              <a:endParaRPr/>
            </a:p>
          </p:txBody>
        </p:sp>
      </p:grpSp>
      <p:sp>
        <p:nvSpPr>
          <p:cNvPr id="126" name="object 171"/>
          <p:cNvSpPr/>
          <p:nvPr/>
        </p:nvSpPr>
        <p:spPr>
          <a:xfrm>
            <a:off x="6191503" y="10134562"/>
            <a:ext cx="504190" cy="180340"/>
          </a:xfrm>
          <a:custGeom>
            <a:avLst/>
            <a:gdLst/>
            <a:ahLst/>
            <a:cxnLst/>
            <a:rect l="l" t="t" r="r" b="b"/>
            <a:pathLst>
              <a:path w="504190" h="180340">
                <a:moveTo>
                  <a:pt x="504012" y="89992"/>
                </a:moveTo>
                <a:lnTo>
                  <a:pt x="496910" y="124940"/>
                </a:lnTo>
                <a:lnTo>
                  <a:pt x="477575" y="153558"/>
                </a:lnTo>
                <a:lnTo>
                  <a:pt x="448960" y="172895"/>
                </a:lnTo>
                <a:lnTo>
                  <a:pt x="414019" y="179997"/>
                </a:lnTo>
                <a:lnTo>
                  <a:pt x="90017" y="179997"/>
                </a:lnTo>
                <a:lnTo>
                  <a:pt x="55067" y="172895"/>
                </a:lnTo>
                <a:lnTo>
                  <a:pt x="26444" y="153558"/>
                </a:lnTo>
                <a:lnTo>
                  <a:pt x="7103" y="124940"/>
                </a:lnTo>
                <a:lnTo>
                  <a:pt x="0" y="89992"/>
                </a:lnTo>
                <a:lnTo>
                  <a:pt x="7103" y="55051"/>
                </a:lnTo>
                <a:lnTo>
                  <a:pt x="26444" y="26436"/>
                </a:lnTo>
                <a:lnTo>
                  <a:pt x="55067" y="7101"/>
                </a:lnTo>
                <a:lnTo>
                  <a:pt x="90017" y="0"/>
                </a:lnTo>
                <a:lnTo>
                  <a:pt x="414019" y="0"/>
                </a:lnTo>
                <a:lnTo>
                  <a:pt x="448960" y="7101"/>
                </a:lnTo>
                <a:lnTo>
                  <a:pt x="477575" y="26436"/>
                </a:lnTo>
                <a:lnTo>
                  <a:pt x="496910" y="55051"/>
                </a:lnTo>
                <a:lnTo>
                  <a:pt x="504012" y="89992"/>
                </a:lnTo>
                <a:close/>
              </a:path>
            </a:pathLst>
          </a:custGeom>
          <a:ln w="5397">
            <a:solidFill>
              <a:srgbClr val="221915"/>
            </a:solidFill>
          </a:ln>
        </p:spPr>
        <p:txBody>
          <a:bodyPr wrap="square" lIns="0" tIns="0" rIns="0" bIns="0" rtlCol="0" anchor="ctr" anchorCtr="1"/>
          <a:lstStyle/>
          <a:p>
            <a:pPr algn="ctr"/>
            <a:r>
              <a:rPr lang="en-US" altLang="ja-JP" sz="1050" dirty="0"/>
              <a:t>1/2</a:t>
            </a:r>
            <a:endParaRPr sz="1050" dirty="0"/>
          </a:p>
        </p:txBody>
      </p:sp>
      <p:sp>
        <p:nvSpPr>
          <p:cNvPr id="128" name="正方形/長方形 127"/>
          <p:cNvSpPr/>
          <p:nvPr/>
        </p:nvSpPr>
        <p:spPr>
          <a:xfrm>
            <a:off x="6750341" y="8610513"/>
            <a:ext cx="485229" cy="1635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solidFill>
                <a:schemeClr val="tx1"/>
              </a:solidFill>
            </a:endParaRPr>
          </a:p>
        </p:txBody>
      </p:sp>
      <p:sp>
        <p:nvSpPr>
          <p:cNvPr id="130" name="object 59"/>
          <p:cNvSpPr/>
          <p:nvPr/>
        </p:nvSpPr>
        <p:spPr>
          <a:xfrm>
            <a:off x="5975527" y="8766556"/>
            <a:ext cx="1260475" cy="1152525"/>
          </a:xfrm>
          <a:custGeom>
            <a:avLst/>
            <a:gdLst/>
            <a:ahLst/>
            <a:cxnLst/>
            <a:rect l="l" t="t" r="r" b="b"/>
            <a:pathLst>
              <a:path w="1260475" h="1152525">
                <a:moveTo>
                  <a:pt x="1259992" y="1152004"/>
                </a:moveTo>
                <a:lnTo>
                  <a:pt x="0" y="1152004"/>
                </a:lnTo>
                <a:lnTo>
                  <a:pt x="0" y="0"/>
                </a:lnTo>
                <a:lnTo>
                  <a:pt x="1259992" y="0"/>
                </a:lnTo>
                <a:lnTo>
                  <a:pt x="1259992" y="1152004"/>
                </a:lnTo>
                <a:close/>
              </a:path>
            </a:pathLst>
          </a:custGeom>
          <a:ln w="5397">
            <a:solidFill>
              <a:srgbClr val="221915"/>
            </a:solidFill>
          </a:ln>
        </p:spPr>
        <p:txBody>
          <a:bodyPr wrap="square" lIns="0" tIns="36000" rIns="0" bIns="0" rtlCol="0" anchor="t" anchorCtr="1"/>
          <a:lstStyle/>
          <a:p>
            <a:r>
              <a:rPr lang="ja-JP" altLang="en-US" sz="900" dirty="0">
                <a:latin typeface="ＭＳ ゴシック" panose="020B0609070205080204" pitchFamily="49" charset="-128"/>
                <a:ea typeface="ＭＳ ゴシック" panose="020B0609070205080204" pitchFamily="49" charset="-128"/>
                <a:cs typeface="Meiryo UI"/>
              </a:rPr>
              <a:t>受付日付印</a:t>
            </a:r>
            <a:endParaRPr sz="900" dirty="0"/>
          </a:p>
        </p:txBody>
      </p:sp>
      <p:sp>
        <p:nvSpPr>
          <p:cNvPr id="151" name="object 61"/>
          <p:cNvSpPr/>
          <p:nvPr/>
        </p:nvSpPr>
        <p:spPr>
          <a:xfrm>
            <a:off x="4256531" y="8187779"/>
            <a:ext cx="3158237" cy="216535"/>
          </a:xfrm>
          <a:custGeom>
            <a:avLst/>
            <a:gdLst/>
            <a:ahLst/>
            <a:cxnLst/>
            <a:rect l="l" t="t" r="r" b="b"/>
            <a:pathLst>
              <a:path w="2592070" h="216534">
                <a:moveTo>
                  <a:pt x="2502001" y="0"/>
                </a:moveTo>
                <a:lnTo>
                  <a:pt x="36017" y="0"/>
                </a:lnTo>
                <a:lnTo>
                  <a:pt x="22031" y="2839"/>
                </a:lnTo>
                <a:lnTo>
                  <a:pt x="10579" y="10572"/>
                </a:lnTo>
                <a:lnTo>
                  <a:pt x="2841" y="22020"/>
                </a:lnTo>
                <a:lnTo>
                  <a:pt x="0" y="36004"/>
                </a:lnTo>
                <a:lnTo>
                  <a:pt x="0" y="179997"/>
                </a:lnTo>
                <a:lnTo>
                  <a:pt x="2841" y="193975"/>
                </a:lnTo>
                <a:lnTo>
                  <a:pt x="10579" y="205424"/>
                </a:lnTo>
                <a:lnTo>
                  <a:pt x="22031" y="213160"/>
                </a:lnTo>
                <a:lnTo>
                  <a:pt x="36017" y="216001"/>
                </a:lnTo>
                <a:lnTo>
                  <a:pt x="2502001" y="216001"/>
                </a:lnTo>
                <a:lnTo>
                  <a:pt x="2592019" y="108000"/>
                </a:lnTo>
                <a:lnTo>
                  <a:pt x="2502001" y="0"/>
                </a:lnTo>
                <a:close/>
              </a:path>
            </a:pathLst>
          </a:custGeom>
          <a:solidFill>
            <a:srgbClr val="221915"/>
          </a:solidFill>
          <a:ln>
            <a:solidFill>
              <a:srgbClr val="221915"/>
            </a:solidFill>
          </a:ln>
        </p:spPr>
        <p:txBody>
          <a:bodyPr wrap="square" lIns="0" tIns="0" rIns="0" bIns="0" rtlCol="0" anchor="ctr" anchorCtr="0"/>
          <a:lstStyle/>
          <a:p>
            <a:pPr algn="ctr"/>
            <a:r>
              <a:rPr lang="ja-JP" altLang="en-US" sz="1100" b="1" dirty="0">
                <a:solidFill>
                  <a:schemeClr val="bg1"/>
                </a:solidFill>
                <a:latin typeface="ＭＳ ゴシック" panose="020B0609070205080204" pitchFamily="49" charset="-128"/>
                <a:ea typeface="ＭＳ ゴシック" panose="020B0609070205080204" pitchFamily="49" charset="-128"/>
              </a:rPr>
              <a:t>「申請者記入用」は</a:t>
            </a:r>
            <a:r>
              <a:rPr lang="en-US" altLang="ja-JP" sz="1100" b="1" dirty="0">
                <a:solidFill>
                  <a:schemeClr val="bg1"/>
                </a:solidFill>
                <a:latin typeface="ＭＳ ゴシック" panose="020B0609070205080204" pitchFamily="49" charset="-128"/>
                <a:ea typeface="ＭＳ ゴシック" panose="020B0609070205080204" pitchFamily="49" charset="-128"/>
              </a:rPr>
              <a:t>2</a:t>
            </a:r>
            <a:r>
              <a:rPr lang="ja-JP" altLang="en-US" sz="1100" b="1" dirty="0">
                <a:solidFill>
                  <a:schemeClr val="bg1"/>
                </a:solidFill>
                <a:latin typeface="ＭＳ ゴシック" panose="020B0609070205080204" pitchFamily="49" charset="-128"/>
                <a:ea typeface="ＭＳ ゴシック" panose="020B0609070205080204" pitchFamily="49" charset="-128"/>
              </a:rPr>
              <a:t>ページに続きます。</a:t>
            </a:r>
            <a:r>
              <a:rPr lang="en-US" altLang="ja-JP" sz="1100" b="1" dirty="0">
                <a:solidFill>
                  <a:schemeClr val="bg1"/>
                </a:solidFill>
                <a:latin typeface="ＭＳ ゴシック" panose="020B0609070205080204" pitchFamily="49" charset="-128"/>
                <a:ea typeface="ＭＳ ゴシック" panose="020B0609070205080204" pitchFamily="49" charset="-128"/>
              </a:rPr>
              <a:t>〉〉〉</a:t>
            </a:r>
          </a:p>
        </p:txBody>
      </p:sp>
      <p:sp>
        <p:nvSpPr>
          <p:cNvPr id="159" name="正方形/長方形 158"/>
          <p:cNvSpPr/>
          <p:nvPr/>
        </p:nvSpPr>
        <p:spPr>
          <a:xfrm>
            <a:off x="2271800" y="10074251"/>
            <a:ext cx="2821711" cy="3016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兵庫県建築健康保険組合</a:t>
            </a:r>
          </a:p>
        </p:txBody>
      </p:sp>
      <p:grpSp>
        <p:nvGrpSpPr>
          <p:cNvPr id="6" name="グループ化 5"/>
          <p:cNvGrpSpPr/>
          <p:nvPr/>
        </p:nvGrpSpPr>
        <p:grpSpPr>
          <a:xfrm>
            <a:off x="553329" y="396938"/>
            <a:ext cx="6417628" cy="648982"/>
            <a:chOff x="553329" y="396938"/>
            <a:chExt cx="6417628" cy="648982"/>
          </a:xfrm>
        </p:grpSpPr>
        <p:sp>
          <p:nvSpPr>
            <p:cNvPr id="172" name="object 11"/>
            <p:cNvSpPr/>
            <p:nvPr/>
          </p:nvSpPr>
          <p:spPr>
            <a:xfrm>
              <a:off x="5761300" y="403894"/>
              <a:ext cx="701155" cy="262800"/>
            </a:xfrm>
            <a:custGeom>
              <a:avLst/>
              <a:gdLst/>
              <a:ahLst/>
              <a:cxnLst/>
              <a:rect l="l" t="t" r="r" b="b"/>
              <a:pathLst>
                <a:path w="387350" h="252095">
                  <a:moveTo>
                    <a:pt x="387032" y="0"/>
                  </a:moveTo>
                  <a:lnTo>
                    <a:pt x="0" y="0"/>
                  </a:lnTo>
                  <a:lnTo>
                    <a:pt x="62115" y="217385"/>
                  </a:lnTo>
                  <a:lnTo>
                    <a:pt x="68807" y="230824"/>
                  </a:lnTo>
                  <a:lnTo>
                    <a:pt x="79689" y="241828"/>
                  </a:lnTo>
                  <a:lnTo>
                    <a:pt x="93262" y="249263"/>
                  </a:lnTo>
                  <a:lnTo>
                    <a:pt x="108026" y="251993"/>
                  </a:lnTo>
                  <a:lnTo>
                    <a:pt x="279006" y="251993"/>
                  </a:lnTo>
                  <a:lnTo>
                    <a:pt x="318227" y="230824"/>
                  </a:lnTo>
                  <a:lnTo>
                    <a:pt x="387032" y="0"/>
                  </a:lnTo>
                  <a:close/>
                </a:path>
              </a:pathLst>
            </a:custGeom>
            <a:solidFill>
              <a:schemeClr val="bg1">
                <a:lumMod val="75000"/>
              </a:schemeClr>
            </a:solidFill>
            <a:ln w="12700">
              <a:noFill/>
            </a:ln>
          </p:spPr>
          <p:txBody>
            <a:bodyPr wrap="square" lIns="0" tIns="0" rIns="0" bIns="0" rtlCol="0"/>
            <a:lstStyle/>
            <a:p>
              <a:pPr algn="ctr"/>
              <a:r>
                <a:rPr lang="ja-JP" altLang="en-US" sz="1400"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２</a:t>
              </a:r>
            </a:p>
          </p:txBody>
        </p:sp>
        <p:sp>
          <p:nvSpPr>
            <p:cNvPr id="173" name="object 15"/>
            <p:cNvSpPr/>
            <p:nvPr/>
          </p:nvSpPr>
          <p:spPr>
            <a:xfrm>
              <a:off x="5131305" y="403895"/>
              <a:ext cx="649248" cy="252095"/>
            </a:xfrm>
            <a:custGeom>
              <a:avLst/>
              <a:gdLst/>
              <a:ahLst/>
              <a:cxnLst/>
              <a:rect l="l" t="t" r="r" b="b"/>
              <a:pathLst>
                <a:path w="387350" h="252095">
                  <a:moveTo>
                    <a:pt x="387007" y="0"/>
                  </a:moveTo>
                  <a:lnTo>
                    <a:pt x="0" y="0"/>
                  </a:lnTo>
                  <a:lnTo>
                    <a:pt x="62115" y="217385"/>
                  </a:lnTo>
                  <a:lnTo>
                    <a:pt x="68796" y="230824"/>
                  </a:lnTo>
                  <a:lnTo>
                    <a:pt x="79678" y="241828"/>
                  </a:lnTo>
                  <a:lnTo>
                    <a:pt x="93253" y="249263"/>
                  </a:lnTo>
                  <a:lnTo>
                    <a:pt x="108013" y="251993"/>
                  </a:lnTo>
                  <a:lnTo>
                    <a:pt x="279006" y="251993"/>
                  </a:lnTo>
                  <a:lnTo>
                    <a:pt x="318218" y="230824"/>
                  </a:lnTo>
                  <a:lnTo>
                    <a:pt x="387007" y="0"/>
                  </a:lnTo>
                  <a:close/>
                </a:path>
              </a:pathLst>
            </a:custGeom>
            <a:solidFill>
              <a:schemeClr val="tx1"/>
            </a:solidFill>
            <a:ln>
              <a:noFill/>
            </a:ln>
          </p:spPr>
          <p:txBody>
            <a:bodyPr wrap="square" lIns="0" tIns="0" rIns="0" bIns="0" rtlCol="0"/>
            <a:lstStyle/>
            <a:p>
              <a:pPr algn="ctr"/>
              <a:r>
                <a:rPr lang="en-US" altLang="ja-JP"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1</a:t>
              </a:r>
              <a:endParaRPr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75" name="object 45"/>
            <p:cNvSpPr/>
            <p:nvPr/>
          </p:nvSpPr>
          <p:spPr>
            <a:xfrm>
              <a:off x="555234" y="1045920"/>
              <a:ext cx="6415723"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92" name="object 46"/>
            <p:cNvSpPr/>
            <p:nvPr/>
          </p:nvSpPr>
          <p:spPr>
            <a:xfrm>
              <a:off x="553329" y="396938"/>
              <a:ext cx="6415723"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97" name="object 62"/>
            <p:cNvSpPr txBox="1"/>
            <p:nvPr/>
          </p:nvSpPr>
          <p:spPr>
            <a:xfrm>
              <a:off x="681906" y="580285"/>
              <a:ext cx="943764" cy="230832"/>
            </a:xfrm>
            <a:prstGeom prst="rect">
              <a:avLst/>
            </a:prstGeom>
          </p:spPr>
          <p:txBody>
            <a:bodyPr vert="horz" wrap="square" lIns="0" tIns="0" rIns="0" bIns="0" rtlCol="0">
              <a:spAutoFit/>
            </a:bodyPr>
            <a:lstStyle/>
            <a:p>
              <a:pPr marL="12700"/>
              <a:r>
                <a:rPr lang="ja-JP" altLang="en-US" sz="1500" b="1" dirty="0">
                  <a:solidFill>
                    <a:prstClr val="black"/>
                  </a:solidFill>
                  <a:latin typeface="ＭＳ ゴシック" panose="020B0609070205080204" pitchFamily="49" charset="-128"/>
                  <a:ea typeface="ＭＳ ゴシック" panose="020B0609070205080204" pitchFamily="49" charset="-128"/>
                  <a:cs typeface="PMingLiU"/>
                </a:rPr>
                <a:t>健康保険</a:t>
              </a:r>
              <a:endParaRPr sz="15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0" name="object 62"/>
            <p:cNvSpPr txBox="1"/>
            <p:nvPr/>
          </p:nvSpPr>
          <p:spPr>
            <a:xfrm>
              <a:off x="3151444" y="583618"/>
              <a:ext cx="2141340" cy="215444"/>
            </a:xfrm>
            <a:prstGeom prst="rect">
              <a:avLst/>
            </a:prstGeom>
          </p:spPr>
          <p:txBody>
            <a:bodyPr vert="horz" wrap="square" lIns="0" tIns="0" rIns="0" bIns="0" rtlCol="0">
              <a:spAutoFit/>
            </a:bodyPr>
            <a:lstStyle/>
            <a:p>
              <a:pPr marL="12700"/>
              <a:r>
                <a:rPr lang="ja-JP" altLang="en-US" sz="1400" b="1" dirty="0">
                  <a:solidFill>
                    <a:prstClr val="black"/>
                  </a:solidFill>
                  <a:latin typeface="ＭＳ ゴシック" panose="020B0609070205080204" pitchFamily="49" charset="-128"/>
                  <a:ea typeface="ＭＳ ゴシック" panose="020B0609070205080204" pitchFamily="49" charset="-128"/>
                  <a:cs typeface="PMingLiU"/>
                </a:rPr>
                <a:t>支給申請書</a:t>
              </a:r>
              <a:r>
                <a:rPr lang="en-US" altLang="ja-JP" sz="1400" b="1" dirty="0">
                  <a:latin typeface="ＭＳ ゴシック" panose="020B0609070205080204" pitchFamily="49" charset="-128"/>
                  <a:ea typeface="ＭＳ ゴシック" panose="020B0609070205080204" pitchFamily="49" charset="-128"/>
                  <a:cs typeface="PMingLiU"/>
                </a:rPr>
                <a:t>(</a:t>
              </a:r>
              <a:r>
                <a:rPr lang="ja-JP" altLang="en-US" sz="1400" b="1" dirty="0">
                  <a:latin typeface="ＭＳ ゴシック" panose="020B0609070205080204" pitchFamily="49" charset="-128"/>
                  <a:ea typeface="ＭＳ ゴシック" panose="020B0609070205080204" pitchFamily="49" charset="-128"/>
                  <a:cs typeface="PMingLiU"/>
                </a:rPr>
                <a:t>立替払等</a:t>
              </a:r>
              <a:r>
                <a:rPr lang="en-US" altLang="ja-JP" sz="1400" b="1" dirty="0">
                  <a:latin typeface="ＭＳ ゴシック" panose="020B0609070205080204" pitchFamily="49" charset="-128"/>
                  <a:ea typeface="ＭＳ ゴシック" panose="020B0609070205080204" pitchFamily="49" charset="-128"/>
                  <a:cs typeface="PMingLiU"/>
                </a:rPr>
                <a:t>)</a:t>
              </a:r>
              <a:endParaRPr sz="1400" b="1" dirty="0">
                <a:latin typeface="ＭＳ ゴシック" panose="020B0609070205080204" pitchFamily="49" charset="-128"/>
                <a:ea typeface="ＭＳ ゴシック" panose="020B0609070205080204" pitchFamily="49" charset="-128"/>
                <a:cs typeface="PMingLiU"/>
              </a:endParaRPr>
            </a:p>
          </p:txBody>
        </p:sp>
        <p:sp>
          <p:nvSpPr>
            <p:cNvPr id="201" name="object 62"/>
            <p:cNvSpPr txBox="1"/>
            <p:nvPr/>
          </p:nvSpPr>
          <p:spPr>
            <a:xfrm>
              <a:off x="2265227" y="512872"/>
              <a:ext cx="1563765" cy="338554"/>
            </a:xfrm>
            <a:prstGeom prst="rect">
              <a:avLst/>
            </a:prstGeom>
          </p:spPr>
          <p:txBody>
            <a:bodyPr vert="horz" wrap="square" lIns="0" tIns="0" rIns="0" bIns="0" rtlCol="0">
              <a:spAutoFit/>
            </a:bodyPr>
            <a:lstStyle/>
            <a:p>
              <a:pPr marL="12700"/>
              <a:r>
                <a:rPr lang="ja-JP" altLang="en-US" sz="2200" b="1" dirty="0">
                  <a:solidFill>
                    <a:prstClr val="black"/>
                  </a:solidFill>
                  <a:latin typeface="ＭＳ ゴシック" panose="020B0609070205080204" pitchFamily="49" charset="-128"/>
                  <a:ea typeface="ＭＳ ゴシック" panose="020B0609070205080204" pitchFamily="49" charset="-128"/>
                  <a:cs typeface="PMingLiU"/>
                </a:rPr>
                <a:t>療養費</a:t>
              </a:r>
              <a:endParaRPr sz="22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2" name="object 17"/>
            <p:cNvSpPr/>
            <p:nvPr/>
          </p:nvSpPr>
          <p:spPr>
            <a:xfrm>
              <a:off x="5074394" y="741927"/>
              <a:ext cx="1719009" cy="230504"/>
            </a:xfrm>
            <a:custGeom>
              <a:avLst/>
              <a:gdLst/>
              <a:ahLst/>
              <a:cxnLst/>
              <a:rect l="l" t="t" r="r" b="b"/>
              <a:pathLst>
                <a:path w="1562734" h="230505">
                  <a:moveTo>
                    <a:pt x="1447177" y="0"/>
                  </a:moveTo>
                  <a:lnTo>
                    <a:pt x="115188" y="0"/>
                  </a:lnTo>
                  <a:lnTo>
                    <a:pt x="70385" y="9067"/>
                  </a:lnTo>
                  <a:lnTo>
                    <a:pt x="33767" y="33778"/>
                  </a:lnTo>
                  <a:lnTo>
                    <a:pt x="9063" y="70401"/>
                  </a:lnTo>
                  <a:lnTo>
                    <a:pt x="0" y="115201"/>
                  </a:lnTo>
                  <a:lnTo>
                    <a:pt x="9063" y="159994"/>
                  </a:lnTo>
                  <a:lnTo>
                    <a:pt x="33767" y="196613"/>
                  </a:lnTo>
                  <a:lnTo>
                    <a:pt x="70385" y="221323"/>
                  </a:lnTo>
                  <a:lnTo>
                    <a:pt x="115188" y="230390"/>
                  </a:lnTo>
                  <a:lnTo>
                    <a:pt x="1447177" y="230390"/>
                  </a:lnTo>
                  <a:lnTo>
                    <a:pt x="1491981" y="221323"/>
                  </a:lnTo>
                  <a:lnTo>
                    <a:pt x="1528598" y="196613"/>
                  </a:lnTo>
                  <a:lnTo>
                    <a:pt x="1553303" y="159994"/>
                  </a:lnTo>
                  <a:lnTo>
                    <a:pt x="1562366" y="115201"/>
                  </a:lnTo>
                  <a:lnTo>
                    <a:pt x="1553303" y="70401"/>
                  </a:lnTo>
                  <a:lnTo>
                    <a:pt x="1528598" y="33778"/>
                  </a:lnTo>
                  <a:lnTo>
                    <a:pt x="1491981" y="9067"/>
                  </a:lnTo>
                  <a:lnTo>
                    <a:pt x="1447177" y="0"/>
                  </a:lnTo>
                  <a:close/>
                </a:path>
              </a:pathLst>
            </a:custGeom>
            <a:solidFill>
              <a:schemeClr val="bg1">
                <a:lumMod val="75000"/>
              </a:schemeClr>
            </a:solidFill>
            <a:ln w="28575">
              <a:solidFill>
                <a:srgbClr val="221915"/>
              </a:solidFill>
            </a:ln>
          </p:spPr>
          <p:txBody>
            <a:bodyPr wrap="square" lIns="0" tIns="0" rIns="0" bIns="0" rtlCol="0" anchor="ctr" anchorCtr="1"/>
            <a:lstStyle/>
            <a:p>
              <a:r>
                <a:rPr lang="ja-JP" altLang="en-US" sz="1000" b="1" dirty="0">
                  <a:solidFill>
                    <a:prstClr val="black"/>
                  </a:solidFill>
                  <a:latin typeface="ＭＳ ゴシック" panose="020B0609070205080204" pitchFamily="49" charset="-128"/>
                  <a:ea typeface="ＭＳ ゴシック" panose="020B0609070205080204" pitchFamily="49" charset="-128"/>
                </a:rPr>
                <a:t>被保険者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申請者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記入用</a:t>
              </a:r>
              <a:endParaRPr sz="1000" b="1" dirty="0">
                <a:solidFill>
                  <a:prstClr val="black"/>
                </a:solidFill>
                <a:latin typeface="ＭＳ ゴシック" panose="020B0609070205080204" pitchFamily="49" charset="-128"/>
                <a:ea typeface="ＭＳ ゴシック" panose="020B0609070205080204" pitchFamily="49" charset="-128"/>
              </a:endParaRPr>
            </a:p>
          </p:txBody>
        </p:sp>
        <p:sp>
          <p:nvSpPr>
            <p:cNvPr id="204" name="object 62"/>
            <p:cNvSpPr txBox="1"/>
            <p:nvPr/>
          </p:nvSpPr>
          <p:spPr>
            <a:xfrm>
              <a:off x="1926453" y="522164"/>
              <a:ext cx="1563765" cy="369332"/>
            </a:xfrm>
            <a:prstGeom prst="rect">
              <a:avLst/>
            </a:prstGeom>
          </p:spPr>
          <p:txBody>
            <a:bodyPr vert="horz" wrap="square" lIns="0" tIns="0" rIns="0" bIns="0" rtlCol="0">
              <a:spAutoFit/>
            </a:bodyPr>
            <a:lstStyle/>
            <a:p>
              <a:pPr marL="12700"/>
              <a:endParaRPr sz="24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6" name="object 62"/>
            <p:cNvSpPr txBox="1"/>
            <p:nvPr/>
          </p:nvSpPr>
          <p:spPr>
            <a:xfrm>
              <a:off x="1516526" y="732604"/>
              <a:ext cx="943764" cy="200055"/>
            </a:xfrm>
            <a:prstGeom prst="rect">
              <a:avLst/>
            </a:prstGeom>
          </p:spPr>
          <p:txBody>
            <a:bodyPr vert="horz" wrap="square" lIns="0" tIns="0" rIns="0" bIns="0" rtlCol="0">
              <a:spAutoFit/>
            </a:bodyPr>
            <a:lstStyle/>
            <a:p>
              <a:pPr marL="12700"/>
              <a:r>
                <a:rPr lang="ja-JP" altLang="en-US" sz="1300" b="1" dirty="0">
                  <a:solidFill>
                    <a:prstClr val="black"/>
                  </a:solidFill>
                  <a:latin typeface="ＭＳ ゴシック" panose="020B0609070205080204" pitchFamily="49" charset="-128"/>
                  <a:ea typeface="ＭＳ ゴシック" panose="020B0609070205080204" pitchFamily="49" charset="-128"/>
                  <a:cs typeface="PMingLiU"/>
                </a:rPr>
                <a:t>家　  族</a:t>
              </a:r>
              <a:endParaRPr sz="13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7" name="object 62"/>
            <p:cNvSpPr txBox="1"/>
            <p:nvPr/>
          </p:nvSpPr>
          <p:spPr>
            <a:xfrm>
              <a:off x="1516526" y="531894"/>
              <a:ext cx="943764" cy="200055"/>
            </a:xfrm>
            <a:prstGeom prst="rect">
              <a:avLst/>
            </a:prstGeom>
          </p:spPr>
          <p:txBody>
            <a:bodyPr vert="horz" wrap="square" lIns="0" tIns="0" rIns="0" bIns="0" rtlCol="0">
              <a:spAutoFit/>
            </a:bodyPr>
            <a:lstStyle/>
            <a:p>
              <a:pPr marL="12700"/>
              <a:r>
                <a:rPr lang="ja-JP" altLang="en-US" sz="1300" b="1" dirty="0">
                  <a:solidFill>
                    <a:prstClr val="black"/>
                  </a:solidFill>
                  <a:latin typeface="ＭＳ ゴシック" panose="020B0609070205080204" pitchFamily="49" charset="-128"/>
                  <a:ea typeface="ＭＳ ゴシック" panose="020B0609070205080204" pitchFamily="49" charset="-128"/>
                  <a:cs typeface="PMingLiU"/>
                </a:rPr>
                <a:t>被保険者</a:t>
              </a:r>
              <a:endParaRPr sz="1300" b="1" dirty="0">
                <a:solidFill>
                  <a:prstClr val="black"/>
                </a:solidFill>
                <a:latin typeface="ＭＳ ゴシック" panose="020B0609070205080204" pitchFamily="49" charset="-128"/>
                <a:ea typeface="ＭＳ ゴシック" panose="020B0609070205080204" pitchFamily="49" charset="-128"/>
                <a:cs typeface="PMingLiU"/>
              </a:endParaRPr>
            </a:p>
          </p:txBody>
        </p:sp>
      </p:grpSp>
      <p:grpSp>
        <p:nvGrpSpPr>
          <p:cNvPr id="106" name="グループ化 105"/>
          <p:cNvGrpSpPr/>
          <p:nvPr/>
        </p:nvGrpSpPr>
        <p:grpSpPr>
          <a:xfrm>
            <a:off x="362095" y="8620949"/>
            <a:ext cx="5278631" cy="763914"/>
            <a:chOff x="2615497" y="7001550"/>
            <a:chExt cx="5359273" cy="377465"/>
          </a:xfrm>
        </p:grpSpPr>
        <p:pic>
          <p:nvPicPr>
            <p:cNvPr id="10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7063" y="7036798"/>
              <a:ext cx="1971003" cy="1069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9" name="テキスト ボックス 1"/>
            <p:cNvSpPr txBox="1"/>
            <p:nvPr/>
          </p:nvSpPr>
          <p:spPr>
            <a:xfrm>
              <a:off x="2615497" y="7001550"/>
              <a:ext cx="5359273" cy="377465"/>
            </a:xfrm>
            <a:prstGeom prst="rect">
              <a:avLst/>
            </a:prstGeom>
            <a:noFill/>
            <a:ln w="6350">
              <a:solidFill>
                <a:schemeClr val="tx1"/>
              </a:solidFill>
              <a:prstDash val="sysDot"/>
            </a:ln>
          </p:spPr>
          <p:txBody>
            <a:bodyPr wrap="square" lIns="36000" tIns="0" rIns="0" bIns="0" rtlCol="0" anchor="t" anchorCtr="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US" altLang="ja-JP" sz="900" dirty="0">
                <a:latin typeface="ＭＳ ゴシック" panose="020B0609070205080204" pitchFamily="49" charset="-128"/>
                <a:ea typeface="ＭＳ ゴシック" panose="020B0609070205080204" pitchFamily="49" charset="-128"/>
              </a:endParaRPr>
            </a:p>
            <a:p>
              <a:pPr>
                <a:lnSpc>
                  <a:spcPts val="1500"/>
                </a:lnSpc>
              </a:pPr>
              <a:r>
                <a:rPr lang="ja-JP" altLang="en-US" sz="800" dirty="0">
                  <a:latin typeface="ＭＳ ゴシック" panose="020B0609070205080204" pitchFamily="49" charset="-128"/>
                  <a:ea typeface="ＭＳ ゴシック" panose="020B0609070205080204" pitchFamily="49" charset="-128"/>
                </a:rPr>
                <a:t>　 　被保険者のマイナンバー記載欄</a:t>
              </a:r>
              <a:r>
                <a:rPr lang="ja-JP" altLang="en-US" sz="900" dirty="0">
                  <a:latin typeface="ＭＳ ゴシック" panose="020B0609070205080204" pitchFamily="49" charset="-128"/>
                  <a:ea typeface="ＭＳ ゴシック" panose="020B0609070205080204" pitchFamily="49" charset="-128"/>
                </a:rPr>
                <a:t>　</a:t>
              </a:r>
              <a:endParaRPr lang="en-US" altLang="ja-JP" sz="900" dirty="0">
                <a:latin typeface="ＭＳ ゴシック" panose="020B0609070205080204" pitchFamily="49" charset="-128"/>
                <a:ea typeface="ＭＳ ゴシック" panose="020B0609070205080204" pitchFamily="49" charset="-128"/>
              </a:endParaRPr>
            </a:p>
            <a:p>
              <a:pPr>
                <a:lnSpc>
                  <a:spcPts val="1500"/>
                </a:lnSpc>
              </a:pPr>
              <a:r>
                <a:rPr lang="ja-JP" altLang="en-US" sz="900" dirty="0">
                  <a:latin typeface="ＭＳ ゴシック" panose="020B0609070205080204" pitchFamily="49" charset="-128"/>
                  <a:ea typeface="ＭＳ ゴシック" panose="020B0609070205080204" pitchFamily="49" charset="-128"/>
                </a:rPr>
                <a:t>　</a:t>
              </a:r>
              <a:r>
                <a:rPr lang="ja-JP" altLang="en-US" sz="1000" b="1" dirty="0">
                  <a:solidFill>
                    <a:srgbClr val="FF0000"/>
                  </a:solidFill>
                  <a:latin typeface="ＭＳ ゴシック" panose="020B0609070205080204" pitchFamily="49" charset="-128"/>
                  <a:ea typeface="ＭＳ ゴシック" panose="020B0609070205080204" pitchFamily="49" charset="-128"/>
                </a:rPr>
                <a:t>・</a:t>
              </a:r>
              <a:r>
                <a:rPr lang="ja-JP" altLang="en-US" sz="1000" b="1" u="sng" dirty="0">
                  <a:solidFill>
                    <a:srgbClr val="FF0000"/>
                  </a:solidFill>
                  <a:latin typeface="ＭＳ ゴシック" panose="020B0609070205080204" pitchFamily="49" charset="-128"/>
                  <a:ea typeface="ＭＳ ゴシック" panose="020B0609070205080204" pitchFamily="49" charset="-128"/>
                </a:rPr>
                <a:t>被保険者証の記号番号を記入した場合は、マイナンバーの記載は不要です</a:t>
              </a:r>
              <a:endParaRPr lang="en-US" altLang="ja-JP" sz="1000" b="1" u="sng" dirty="0">
                <a:solidFill>
                  <a:srgbClr val="FF0000"/>
                </a:solidFill>
                <a:latin typeface="ＭＳ ゴシック" panose="020B0609070205080204" pitchFamily="49" charset="-128"/>
                <a:ea typeface="ＭＳ ゴシック" panose="020B0609070205080204" pitchFamily="49" charset="-128"/>
              </a:endParaRPr>
            </a:p>
            <a:p>
              <a:pPr>
                <a:lnSpc>
                  <a:spcPts val="1500"/>
                </a:lnSpc>
              </a:pPr>
              <a:r>
                <a:rPr lang="ja-JP" altLang="en-US" sz="1000" dirty="0">
                  <a:latin typeface="ＭＳ ゴシック" panose="020B0609070205080204" pitchFamily="49" charset="-128"/>
                  <a:ea typeface="ＭＳ ゴシック" panose="020B0609070205080204" pitchFamily="49" charset="-128"/>
                </a:rPr>
                <a:t>　</a:t>
              </a:r>
              <a:r>
                <a:rPr lang="ja-JP" altLang="en-US" sz="950" dirty="0">
                  <a:latin typeface="ＭＳ ゴシック" panose="020B0609070205080204" pitchFamily="49" charset="-128"/>
                  <a:ea typeface="ＭＳ ゴシック" panose="020B0609070205080204" pitchFamily="49" charset="-128"/>
                </a:rPr>
                <a:t>･ マイナンバーを記載した場合は、個人番号確認、本人確認をするための添付書類が必要です</a:t>
              </a:r>
              <a:endParaRPr lang="en-US" altLang="ja-JP" sz="900" dirty="0">
                <a:latin typeface="ＭＳ ゴシック" panose="020B0609070205080204" pitchFamily="49" charset="-128"/>
                <a:ea typeface="ＭＳ ゴシック" panose="020B0609070205080204" pitchFamily="49" charset="-128"/>
              </a:endParaRPr>
            </a:p>
            <a:p>
              <a:endParaRPr lang="en-US" altLang="ja-JP" sz="900" dirty="0">
                <a:latin typeface="ＭＳ ゴシック" panose="020B0609070205080204" pitchFamily="49" charset="-128"/>
                <a:ea typeface="ＭＳ ゴシック" panose="020B0609070205080204" pitchFamily="49" charset="-128"/>
              </a:endParaRPr>
            </a:p>
          </p:txBody>
        </p:sp>
      </p:grpSp>
      <p:sp>
        <p:nvSpPr>
          <p:cNvPr id="100" name="テキスト ボックス 1"/>
          <p:cNvSpPr txBox="1"/>
          <p:nvPr/>
        </p:nvSpPr>
        <p:spPr>
          <a:xfrm>
            <a:off x="349250" y="8013700"/>
            <a:ext cx="3048000" cy="533400"/>
          </a:xfrm>
          <a:prstGeom prst="rect">
            <a:avLst/>
          </a:prstGeom>
          <a:noFill/>
          <a:ln w="6350">
            <a:solidFill>
              <a:schemeClr val="tx1"/>
            </a:solidFill>
            <a:prstDash val="sysDot"/>
          </a:ln>
        </p:spPr>
        <p:txBody>
          <a:bodyPr wrap="square" lIns="36000" tIns="0" rIns="0" bIns="0" rtlCol="0" anchor="t" anchorCtr="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1200"/>
              </a:lnSpc>
            </a:pPr>
            <a:r>
              <a:rPr lang="ja-JP" altLang="en-US" sz="900" dirty="0">
                <a:latin typeface="ＭＳ ゴシック" panose="020B0609070205080204" pitchFamily="49" charset="-128"/>
                <a:ea typeface="ＭＳ ゴシック" panose="020B0609070205080204" pitchFamily="49" charset="-128"/>
              </a:rPr>
              <a:t>　</a:t>
            </a:r>
            <a:r>
              <a:rPr lang="en-US" altLang="ja-JP" sz="1000" b="1" dirty="0">
                <a:solidFill>
                  <a:srgbClr val="FF0000"/>
                </a:solidFill>
                <a:latin typeface="ＭＳ ゴシック" panose="020B0609070205080204" pitchFamily="49" charset="-128"/>
                <a:ea typeface="ＭＳ ゴシック" panose="020B0609070205080204" pitchFamily="49" charset="-128"/>
              </a:rPr>
              <a:t>【</a:t>
            </a:r>
            <a:r>
              <a:rPr lang="ja-JP" altLang="en-US" sz="1000" b="1" dirty="0">
                <a:solidFill>
                  <a:srgbClr val="FF0000"/>
                </a:solidFill>
                <a:latin typeface="ＭＳ ゴシック" panose="020B0609070205080204" pitchFamily="49" charset="-128"/>
                <a:ea typeface="ＭＳ ゴシック" panose="020B0609070205080204" pitchFamily="49" charset="-128"/>
              </a:rPr>
              <a:t> 添付書類 </a:t>
            </a:r>
            <a:r>
              <a:rPr lang="en-US" altLang="ja-JP" sz="1000" b="1" dirty="0">
                <a:solidFill>
                  <a:srgbClr val="FF0000"/>
                </a:solidFill>
                <a:latin typeface="ＭＳ ゴシック" panose="020B0609070205080204" pitchFamily="49" charset="-128"/>
                <a:ea typeface="ＭＳ ゴシック" panose="020B0609070205080204" pitchFamily="49" charset="-128"/>
              </a:rPr>
              <a:t>】</a:t>
            </a:r>
          </a:p>
          <a:p>
            <a:pPr>
              <a:lnSpc>
                <a:spcPts val="1200"/>
              </a:lnSpc>
            </a:pPr>
            <a:r>
              <a:rPr lang="ja-JP" altLang="en-US" sz="1000" b="1" dirty="0">
                <a:solidFill>
                  <a:srgbClr val="FF0000"/>
                </a:solidFill>
                <a:latin typeface="ＭＳ ゴシック" panose="020B0609070205080204" pitchFamily="49" charset="-128"/>
                <a:ea typeface="ＭＳ ゴシック" panose="020B0609070205080204" pitchFamily="49" charset="-128"/>
              </a:rPr>
              <a:t>　　</a:t>
            </a:r>
            <a:r>
              <a:rPr lang="ja-JP" altLang="en-US" sz="1000" b="1" dirty="0">
                <a:latin typeface="ＭＳ ゴシック" panose="020B0609070205080204" pitchFamily="49" charset="-128"/>
                <a:ea typeface="ＭＳ ゴシック" panose="020B0609070205080204" pitchFamily="49" charset="-128"/>
              </a:rPr>
              <a:t>・領収書（原本）</a:t>
            </a:r>
            <a:endParaRPr lang="en-US" altLang="ja-JP" sz="1000" b="1" dirty="0">
              <a:latin typeface="ＭＳ ゴシック" panose="020B0609070205080204" pitchFamily="49" charset="-128"/>
              <a:ea typeface="ＭＳ ゴシック" panose="020B0609070205080204" pitchFamily="49" charset="-128"/>
            </a:endParaRPr>
          </a:p>
          <a:p>
            <a:pPr>
              <a:lnSpc>
                <a:spcPts val="1200"/>
              </a:lnSpc>
            </a:pPr>
            <a:r>
              <a:rPr lang="ja-JP" altLang="en-US" sz="1000" b="1" dirty="0">
                <a:latin typeface="ＭＳ ゴシック" panose="020B0609070205080204" pitchFamily="49" charset="-128"/>
                <a:ea typeface="ＭＳ ゴシック" panose="020B0609070205080204" pitchFamily="49" charset="-128"/>
              </a:rPr>
              <a:t>　　・</a:t>
            </a:r>
            <a:r>
              <a:rPr lang="ja-JP" altLang="en-US" sz="1000" b="1">
                <a:latin typeface="ＭＳ ゴシック" panose="020B0609070205080204" pitchFamily="49" charset="-128"/>
                <a:ea typeface="ＭＳ ゴシック" panose="020B0609070205080204" pitchFamily="49" charset="-128"/>
              </a:rPr>
              <a:t>診療明細書（原本）</a:t>
            </a:r>
            <a:r>
              <a:rPr lang="ja-JP" altLang="en-US" sz="1000" b="1" dirty="0">
                <a:latin typeface="ＭＳ ゴシック" panose="020B0609070205080204" pitchFamily="49" charset="-128"/>
                <a:ea typeface="ＭＳ ゴシック" panose="020B0609070205080204" pitchFamily="49" charset="-128"/>
              </a:rPr>
              <a:t>　</a:t>
            </a:r>
            <a:endParaRPr lang="en-US" altLang="ja-JP" sz="1000" b="1" dirty="0">
              <a:latin typeface="ＭＳ ゴシック" panose="020B0609070205080204" pitchFamily="49" charset="-128"/>
              <a:ea typeface="ＭＳ ゴシック" panose="020B0609070205080204" pitchFamily="49" charset="-128"/>
            </a:endParaRPr>
          </a:p>
          <a:p>
            <a:pPr>
              <a:lnSpc>
                <a:spcPts val="1500"/>
              </a:lnSpc>
            </a:pPr>
            <a:endParaRPr lang="en-US" altLang="ja-JP" sz="1000" b="1" dirty="0">
              <a:latin typeface="ＭＳ ゴシック" panose="020B0609070205080204" pitchFamily="49" charset="-128"/>
              <a:ea typeface="ＭＳ ゴシック" panose="020B0609070205080204" pitchFamily="49" charset="-128"/>
            </a:endParaRPr>
          </a:p>
          <a:p>
            <a:pPr>
              <a:lnSpc>
                <a:spcPts val="1500"/>
              </a:lnSpc>
            </a:pPr>
            <a:r>
              <a:rPr lang="ja-JP" altLang="en-US" sz="1000" dirty="0">
                <a:latin typeface="ＭＳ ゴシック" panose="020B0609070205080204" pitchFamily="49" charset="-128"/>
                <a:ea typeface="ＭＳ ゴシック" panose="020B0609070205080204" pitchFamily="49" charset="-128"/>
              </a:rPr>
              <a:t>　</a:t>
            </a:r>
            <a:endParaRPr lang="en-US" altLang="ja-JP" sz="900" dirty="0">
              <a:latin typeface="ＭＳ ゴシック" panose="020B0609070205080204" pitchFamily="49" charset="-128"/>
              <a:ea typeface="ＭＳ ゴシック" panose="020B0609070205080204" pitchFamily="49" charset="-128"/>
            </a:endParaRPr>
          </a:p>
          <a:p>
            <a:endParaRPr lang="en-US" altLang="ja-JP" sz="900" dirty="0">
              <a:latin typeface="ＭＳ ゴシック" panose="020B0609070205080204" pitchFamily="49" charset="-128"/>
              <a:ea typeface="ＭＳ ゴシック" panose="020B0609070205080204" pitchFamily="49" charset="-128"/>
            </a:endParaRPr>
          </a:p>
        </p:txBody>
      </p:sp>
      <p:sp>
        <p:nvSpPr>
          <p:cNvPr id="103" name="テキスト ボックス 102"/>
          <p:cNvSpPr txBox="1"/>
          <p:nvPr/>
        </p:nvSpPr>
        <p:spPr>
          <a:xfrm>
            <a:off x="290696" y="473140"/>
            <a:ext cx="1423041" cy="430887"/>
          </a:xfrm>
          <a:prstGeom prst="rect">
            <a:avLst/>
          </a:prstGeom>
          <a:solidFill>
            <a:schemeClr val="bg1"/>
          </a:solidFill>
          <a:ln w="12700">
            <a:solidFill>
              <a:srgbClr val="FF0000"/>
            </a:solidFill>
          </a:ln>
        </p:spPr>
        <p:txBody>
          <a:bodyPr wrap="square" lIns="0" tIns="0" rIns="0" bIns="0" rtlCol="0">
            <a:spAutoFit/>
          </a:bodyPr>
          <a:lstStyle/>
          <a:p>
            <a:pPr algn="ctr"/>
            <a:r>
              <a:rPr lang="en-US" altLang="ja-JP" sz="2800" dirty="0">
                <a:solidFill>
                  <a:srgbClr val="FF0000"/>
                </a:solidFill>
              </a:rPr>
              <a:t>【</a:t>
            </a:r>
            <a:r>
              <a:rPr lang="ja-JP" altLang="en-US" sz="2800" dirty="0">
                <a:solidFill>
                  <a:srgbClr val="FF0000"/>
                </a:solidFill>
              </a:rPr>
              <a:t>記入例</a:t>
            </a:r>
            <a:r>
              <a:rPr lang="en-US" altLang="ja-JP" sz="2800" dirty="0">
                <a:solidFill>
                  <a:srgbClr val="FF0000"/>
                </a:solidFill>
              </a:rPr>
              <a:t>】</a:t>
            </a:r>
            <a:endParaRPr kumimoji="1" lang="ja-JP" altLang="en-US" sz="2800" dirty="0">
              <a:solidFill>
                <a:srgbClr val="FF0000"/>
              </a:solidFill>
            </a:endParaRPr>
          </a:p>
        </p:txBody>
      </p:sp>
      <p:grpSp>
        <p:nvGrpSpPr>
          <p:cNvPr id="2" name="グループ化 1"/>
          <p:cNvGrpSpPr/>
          <p:nvPr/>
        </p:nvGrpSpPr>
        <p:grpSpPr>
          <a:xfrm>
            <a:off x="323493" y="1530276"/>
            <a:ext cx="6971058" cy="6453675"/>
            <a:chOff x="313517" y="1460500"/>
            <a:chExt cx="6971058" cy="6453675"/>
          </a:xfrm>
        </p:grpSpPr>
        <p:grpSp>
          <p:nvGrpSpPr>
            <p:cNvPr id="107" name="グループ化 106"/>
            <p:cNvGrpSpPr/>
            <p:nvPr/>
          </p:nvGrpSpPr>
          <p:grpSpPr>
            <a:xfrm>
              <a:off x="323989" y="1460500"/>
              <a:ext cx="6912609" cy="2355114"/>
              <a:chOff x="323989" y="1619986"/>
              <a:chExt cx="6912609" cy="2355114"/>
            </a:xfrm>
          </p:grpSpPr>
          <p:sp>
            <p:nvSpPr>
              <p:cNvPr id="111" name="object 6"/>
              <p:cNvSpPr/>
              <p:nvPr/>
            </p:nvSpPr>
            <p:spPr>
              <a:xfrm>
                <a:off x="539750" y="3708500"/>
                <a:ext cx="6686376" cy="258422"/>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noFill/>
            </p:spPr>
            <p:txBody>
              <a:bodyPr wrap="square" lIns="0" tIns="0" rIns="0" bIns="0" rtlCol="0" anchor="ctr"/>
              <a:lstStyle/>
              <a:p>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　</a:t>
                </a: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 療養費の受取については事業主に委任します。　　　　　　　　　　　</a:t>
                </a:r>
                <a:r>
                  <a:rPr lang="en-US" altLang="ja-JP" sz="800" dirty="0">
                    <a:solidFill>
                      <a:srgbClr val="231F20"/>
                    </a:solidFill>
                    <a:latin typeface="ＭＳ ゴシック" panose="020B0609070205080204" pitchFamily="49" charset="-128"/>
                    <a:ea typeface="ＭＳ ゴシック" panose="020B0609070205080204" pitchFamily="49" charset="-128"/>
                    <a:cs typeface="PMingLiU"/>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在職中の方は事業主への委任払いにご協力願います。</a:t>
                </a:r>
                <a:endParaRPr lang="ja-JP" altLang="en-US" sz="800" dirty="0">
                  <a:latin typeface="ＭＳ ゴシック" panose="020B0609070205080204" pitchFamily="49" charset="-128"/>
                  <a:ea typeface="ＭＳ ゴシック" panose="020B0609070205080204" pitchFamily="49" charset="-128"/>
                  <a:cs typeface="PMingLiU"/>
                </a:endParaRPr>
              </a:p>
            </p:txBody>
          </p:sp>
          <p:sp>
            <p:nvSpPr>
              <p:cNvPr id="114" name="object 6"/>
              <p:cNvSpPr/>
              <p:nvPr/>
            </p:nvSpPr>
            <p:spPr>
              <a:xfrm>
                <a:off x="539509" y="3347972"/>
                <a:ext cx="814950" cy="360527"/>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latin typeface="ＭＳ ゴシック" panose="020B0609070205080204" pitchFamily="49" charset="-128"/>
                    <a:ea typeface="ＭＳ ゴシック" panose="020B0609070205080204" pitchFamily="49" charset="-128"/>
                    <a:cs typeface="PMingLiU"/>
                  </a:rPr>
                  <a:t>電話番号</a:t>
                </a:r>
                <a:endParaRPr lang="en-US" altLang="ja-JP" sz="900" dirty="0">
                  <a:latin typeface="ＭＳ ゴシック" panose="020B0609070205080204" pitchFamily="49" charset="-128"/>
                  <a:ea typeface="ＭＳ ゴシック" panose="020B0609070205080204" pitchFamily="49" charset="-128"/>
                  <a:cs typeface="PMingLiU"/>
                </a:endParaRPr>
              </a:p>
              <a:p>
                <a:pPr algn="ctr"/>
                <a:r>
                  <a:rPr lang="ja-JP" altLang="en-US" sz="700" dirty="0">
                    <a:latin typeface="ＭＳ ゴシック" panose="020B0609070205080204" pitchFamily="49" charset="-128"/>
                    <a:ea typeface="ＭＳ ゴシック" panose="020B0609070205080204" pitchFamily="49" charset="-128"/>
                    <a:cs typeface="PMingLiU"/>
                  </a:rPr>
                  <a:t>（日中の連絡先）</a:t>
                </a:r>
              </a:p>
            </p:txBody>
          </p:sp>
          <p:sp>
            <p:nvSpPr>
              <p:cNvPr id="123" name="object 6"/>
              <p:cNvSpPr/>
              <p:nvPr/>
            </p:nvSpPr>
            <p:spPr>
              <a:xfrm>
                <a:off x="544053" y="2988132"/>
                <a:ext cx="810405" cy="359841"/>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住所</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25" name="object 6"/>
              <p:cNvSpPr/>
              <p:nvPr/>
            </p:nvSpPr>
            <p:spPr>
              <a:xfrm>
                <a:off x="544966" y="2372915"/>
                <a:ext cx="810405" cy="615077"/>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氏</a:t>
                </a:r>
                <a:r>
                  <a:rPr lang="ja-JP" altLang="en-US" sz="900" spc="-225" dirty="0">
                    <a:solidFill>
                      <a:srgbClr val="231F20"/>
                    </a:solidFill>
                    <a:latin typeface="ＭＳ ゴシック" panose="020B0609070205080204" pitchFamily="49" charset="-128"/>
                    <a:ea typeface="ＭＳ ゴシック" panose="020B0609070205080204" pitchFamily="49" charset="-128"/>
                    <a:cs typeface="PMingLiU"/>
                  </a:rPr>
                  <a:t>名</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27" name="object 6"/>
              <p:cNvSpPr/>
              <p:nvPr/>
            </p:nvSpPr>
            <p:spPr>
              <a:xfrm>
                <a:off x="544966" y="1632197"/>
                <a:ext cx="810405" cy="743795"/>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lnSpc>
                    <a:spcPct val="100000"/>
                  </a:lnSpc>
                </a:pP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被保険者</a:t>
                </a:r>
                <a:r>
                  <a:rPr lang="ja-JP" altLang="en-US" sz="900" spc="-10" dirty="0">
                    <a:solidFill>
                      <a:srgbClr val="231F20"/>
                    </a:solidFill>
                    <a:latin typeface="ＭＳ ゴシック" panose="020B0609070205080204" pitchFamily="49" charset="-128"/>
                    <a:ea typeface="ＭＳ ゴシック" panose="020B0609070205080204" pitchFamily="49" charset="-128"/>
                    <a:cs typeface="PMingLiU"/>
                  </a:rPr>
                  <a:t>証</a:t>
                </a: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の</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32" name="object 5"/>
              <p:cNvSpPr/>
              <p:nvPr/>
            </p:nvSpPr>
            <p:spPr>
              <a:xfrm>
                <a:off x="1331975" y="1619986"/>
                <a:ext cx="1750542" cy="216536"/>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180000" tIns="0" rIns="0" bIns="0" rtlCol="0" anchor="ctr" anchorCtr="0"/>
              <a:lstStyle/>
              <a:p>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記号</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33" name="object 17"/>
              <p:cNvSpPr/>
              <p:nvPr/>
            </p:nvSpPr>
            <p:spPr>
              <a:xfrm>
                <a:off x="323989" y="1619998"/>
                <a:ext cx="231245" cy="2355101"/>
              </a:xfrm>
              <a:custGeom>
                <a:avLst/>
                <a:gdLst/>
                <a:ahLst/>
                <a:cxnLst/>
                <a:rect l="l" t="t" r="r" b="b"/>
                <a:pathLst>
                  <a:path w="216534" h="2088514">
                    <a:moveTo>
                      <a:pt x="216001" y="0"/>
                    </a:moveTo>
                    <a:lnTo>
                      <a:pt x="36004" y="0"/>
                    </a:lnTo>
                    <a:lnTo>
                      <a:pt x="22025" y="2839"/>
                    </a:lnTo>
                    <a:lnTo>
                      <a:pt x="10577" y="10571"/>
                    </a:lnTo>
                    <a:lnTo>
                      <a:pt x="2841" y="22015"/>
                    </a:lnTo>
                    <a:lnTo>
                      <a:pt x="0" y="35991"/>
                    </a:lnTo>
                    <a:lnTo>
                      <a:pt x="0" y="2052002"/>
                    </a:lnTo>
                    <a:lnTo>
                      <a:pt x="2841" y="2065979"/>
                    </a:lnTo>
                    <a:lnTo>
                      <a:pt x="10577" y="2077423"/>
                    </a:lnTo>
                    <a:lnTo>
                      <a:pt x="22025" y="2085154"/>
                    </a:lnTo>
                    <a:lnTo>
                      <a:pt x="36004" y="2087994"/>
                    </a:lnTo>
                    <a:lnTo>
                      <a:pt x="216001" y="2087994"/>
                    </a:lnTo>
                    <a:lnTo>
                      <a:pt x="216001" y="0"/>
                    </a:lnTo>
                    <a:close/>
                  </a:path>
                </a:pathLst>
              </a:custGeom>
              <a:solidFill>
                <a:srgbClr val="6D6E71"/>
              </a:solidFill>
            </p:spPr>
            <p:txBody>
              <a:bodyPr vert="eaVert" wrap="square" lIns="0" tIns="72000" rIns="0" bIns="0" rtlCol="0" anchor="ctr" anchorCtr="0"/>
              <a:lstStyle/>
              <a:p>
                <a:r>
                  <a:rPr lang="ja-JP" altLang="en-US" sz="1000" b="1" dirty="0">
                    <a:solidFill>
                      <a:schemeClr val="bg1"/>
                    </a:solidFill>
                  </a:rPr>
                  <a:t>被保険者（申請者）情報</a:t>
                </a:r>
              </a:p>
            </p:txBody>
          </p:sp>
          <p:sp>
            <p:nvSpPr>
              <p:cNvPr id="139" name="object 22"/>
              <p:cNvSpPr/>
              <p:nvPr/>
            </p:nvSpPr>
            <p:spPr>
              <a:xfrm>
                <a:off x="539991" y="2375992"/>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47" name="object 23"/>
              <p:cNvSpPr/>
              <p:nvPr/>
            </p:nvSpPr>
            <p:spPr>
              <a:xfrm>
                <a:off x="539991" y="2987992"/>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48" name="object 25"/>
              <p:cNvSpPr/>
              <p:nvPr/>
            </p:nvSpPr>
            <p:spPr>
              <a:xfrm flipV="1">
                <a:off x="1332001" y="2510270"/>
                <a:ext cx="3208249" cy="45719"/>
              </a:xfrm>
              <a:custGeom>
                <a:avLst/>
                <a:gdLst/>
                <a:ahLst/>
                <a:cxnLst/>
                <a:rect l="l" t="t" r="r" b="b"/>
                <a:pathLst>
                  <a:path w="3221990">
                    <a:moveTo>
                      <a:pt x="0" y="0"/>
                    </a:moveTo>
                    <a:lnTo>
                      <a:pt x="3221964" y="0"/>
                    </a:lnTo>
                  </a:path>
                </a:pathLst>
              </a:custGeom>
              <a:ln w="5397">
                <a:solidFill>
                  <a:srgbClr val="231F20"/>
                </a:solidFill>
                <a:prstDash val="dash"/>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49" name="object 66"/>
              <p:cNvSpPr txBox="1"/>
              <p:nvPr/>
            </p:nvSpPr>
            <p:spPr>
              <a:xfrm>
                <a:off x="1311732" y="2413101"/>
                <a:ext cx="666318" cy="107722"/>
              </a:xfrm>
              <a:prstGeom prst="rect">
                <a:avLst/>
              </a:prstGeom>
            </p:spPr>
            <p:txBody>
              <a:bodyPr vert="horz" wrap="square" lIns="0" tIns="0" rIns="0" bIns="0" rtlCol="0">
                <a:spAutoFit/>
              </a:bodyPr>
              <a:lstStyle/>
              <a:p>
                <a:pPr marL="12700">
                  <a:lnSpc>
                    <a:spcPct val="100000"/>
                  </a:lnSpc>
                </a:pPr>
                <a:r>
                  <a:rPr sz="700" spc="-50" dirty="0">
                    <a:solidFill>
                      <a:srgbClr val="231F20"/>
                    </a:solidFill>
                    <a:latin typeface="ＭＳ ゴシック" panose="020B0609070205080204" pitchFamily="49" charset="-128"/>
                    <a:ea typeface="ＭＳ ゴシック" panose="020B0609070205080204" pitchFamily="49" charset="-128"/>
                    <a:cs typeface="Meiryo UI"/>
                  </a:rPr>
                  <a:t>（</a:t>
                </a:r>
                <a:r>
                  <a:rPr sz="700" spc="120" dirty="0">
                    <a:solidFill>
                      <a:srgbClr val="231F20"/>
                    </a:solidFill>
                    <a:latin typeface="ＭＳ ゴシック" panose="020B0609070205080204" pitchFamily="49" charset="-128"/>
                    <a:ea typeface="ＭＳ ゴシック" panose="020B0609070205080204" pitchFamily="49" charset="-128"/>
                    <a:cs typeface="Meiryo UI"/>
                  </a:rPr>
                  <a:t>フ</a:t>
                </a:r>
                <a:r>
                  <a:rPr sz="700" spc="65" dirty="0">
                    <a:solidFill>
                      <a:srgbClr val="231F20"/>
                    </a:solidFill>
                    <a:latin typeface="ＭＳ ゴシック" panose="020B0609070205080204" pitchFamily="49" charset="-128"/>
                    <a:ea typeface="ＭＳ ゴシック" panose="020B0609070205080204" pitchFamily="49" charset="-128"/>
                    <a:cs typeface="Meiryo UI"/>
                  </a:rPr>
                  <a:t>リ</a:t>
                </a:r>
                <a:r>
                  <a:rPr sz="700" spc="215" dirty="0">
                    <a:solidFill>
                      <a:srgbClr val="231F20"/>
                    </a:solidFill>
                    <a:latin typeface="ＭＳ ゴシック" panose="020B0609070205080204" pitchFamily="49" charset="-128"/>
                    <a:ea typeface="ＭＳ ゴシック" panose="020B0609070205080204" pitchFamily="49" charset="-128"/>
                    <a:cs typeface="Meiryo UI"/>
                  </a:rPr>
                  <a:t>ガ</a:t>
                </a:r>
                <a:r>
                  <a:rPr sz="700" spc="100" dirty="0">
                    <a:solidFill>
                      <a:srgbClr val="231F20"/>
                    </a:solidFill>
                    <a:latin typeface="ＭＳ ゴシック" panose="020B0609070205080204" pitchFamily="49" charset="-128"/>
                    <a:ea typeface="ＭＳ ゴシック" panose="020B0609070205080204" pitchFamily="49" charset="-128"/>
                    <a:cs typeface="Meiryo UI"/>
                  </a:rPr>
                  <a:t>ナ</a:t>
                </a:r>
                <a:r>
                  <a:rPr sz="700" dirty="0">
                    <a:solidFill>
                      <a:srgbClr val="231F20"/>
                    </a:solidFill>
                    <a:latin typeface="ＭＳ ゴシック" panose="020B0609070205080204" pitchFamily="49" charset="-128"/>
                    <a:ea typeface="ＭＳ ゴシック" panose="020B0609070205080204" pitchFamily="49" charset="-128"/>
                    <a:cs typeface="Meiryo UI"/>
                  </a:rPr>
                  <a:t>）</a:t>
                </a:r>
                <a:endParaRPr sz="700" dirty="0">
                  <a:latin typeface="ＭＳ ゴシック" panose="020B0609070205080204" pitchFamily="49" charset="-128"/>
                  <a:ea typeface="ＭＳ ゴシック" panose="020B0609070205080204" pitchFamily="49" charset="-128"/>
                  <a:cs typeface="Meiryo UI"/>
                </a:endParaRPr>
              </a:p>
            </p:txBody>
          </p:sp>
          <p:sp>
            <p:nvSpPr>
              <p:cNvPr id="150" name="object 72"/>
              <p:cNvSpPr txBox="1"/>
              <p:nvPr/>
            </p:nvSpPr>
            <p:spPr>
              <a:xfrm>
                <a:off x="5193600" y="1890549"/>
                <a:ext cx="389255" cy="369332"/>
              </a:xfrm>
              <a:prstGeom prst="rect">
                <a:avLst/>
              </a:prstGeom>
            </p:spPr>
            <p:txBody>
              <a:bodyPr vert="horz" wrap="square" lIns="0" tIns="0" rIns="0" bIns="0" rtlCol="0" anchor="ctr" anchorCtr="0">
                <a:spAutoFit/>
              </a:bodyPr>
              <a:lstStyle/>
              <a:p>
                <a:pPr marL="12700">
                  <a:lnSpc>
                    <a:spcPct val="150000"/>
                  </a:lnSpc>
                </a:pPr>
                <a:r>
                  <a:rPr sz="800" dirty="0">
                    <a:solidFill>
                      <a:srgbClr val="231F20"/>
                    </a:solidFill>
                    <a:latin typeface="ＭＳ ゴシック" panose="020B0609070205080204" pitchFamily="49" charset="-128"/>
                    <a:ea typeface="ＭＳ ゴシック" panose="020B0609070205080204" pitchFamily="49" charset="-128"/>
                    <a:cs typeface="Meiryo UI"/>
                  </a:rPr>
                  <a:t>□</a:t>
                </a:r>
                <a:r>
                  <a:rPr sz="800" spc="-135"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昭和</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 平成</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152" name="object 131"/>
              <p:cNvSpPr txBox="1"/>
              <p:nvPr/>
            </p:nvSpPr>
            <p:spPr>
              <a:xfrm>
                <a:off x="1399551" y="3460254"/>
                <a:ext cx="2134269" cy="123111"/>
              </a:xfrm>
              <a:prstGeom prst="rect">
                <a:avLst/>
              </a:prstGeom>
            </p:spPr>
            <p:txBody>
              <a:bodyPr vert="horz" wrap="square" lIns="0" tIns="0" rIns="0" bIns="0" rtlCol="0">
                <a:spAutoFit/>
              </a:bodyPr>
              <a:lstStyle/>
              <a:p>
                <a:pPr marL="12700"/>
                <a:r>
                  <a:rPr lang="en-US" altLang="ja-JP" sz="800" dirty="0">
                    <a:solidFill>
                      <a:srgbClr val="231F20"/>
                    </a:solidFill>
                    <a:latin typeface="Meiryo UI"/>
                    <a:cs typeface="Meiryo UI"/>
                  </a:rPr>
                  <a:t>TEL</a:t>
                </a:r>
                <a:r>
                  <a:rPr lang="ja-JP" altLang="en-US" sz="800" dirty="0">
                    <a:solidFill>
                      <a:srgbClr val="231F20"/>
                    </a:solidFill>
                    <a:latin typeface="Meiryo UI"/>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endParaRPr sz="800" dirty="0">
                  <a:latin typeface="ＭＳ ゴシック" panose="020B0609070205080204" pitchFamily="49" charset="-128"/>
                  <a:ea typeface="ＭＳ ゴシック" panose="020B0609070205080204" pitchFamily="49" charset="-128"/>
                  <a:cs typeface="Meiryo UI"/>
                </a:endParaRPr>
              </a:p>
            </p:txBody>
          </p:sp>
          <p:sp>
            <p:nvSpPr>
              <p:cNvPr id="153" name="object 141"/>
              <p:cNvSpPr/>
              <p:nvPr/>
            </p:nvSpPr>
            <p:spPr>
              <a:xfrm>
                <a:off x="1331975" y="3347973"/>
                <a:ext cx="2250440" cy="362585"/>
              </a:xfrm>
              <a:custGeom>
                <a:avLst/>
                <a:gdLst/>
                <a:ahLst/>
                <a:cxnLst/>
                <a:rect l="l" t="t" r="r" b="b"/>
                <a:pathLst>
                  <a:path w="2250440" h="362585">
                    <a:moveTo>
                      <a:pt x="0" y="0"/>
                    </a:moveTo>
                    <a:lnTo>
                      <a:pt x="2250008" y="0"/>
                    </a:lnTo>
                    <a:lnTo>
                      <a:pt x="2250008" y="362534"/>
                    </a:lnTo>
                  </a:path>
                </a:pathLst>
              </a:custGeom>
              <a:ln w="5397">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pic>
            <p:nvPicPr>
              <p:cNvPr id="15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9108" y="1935549"/>
                <a:ext cx="905268" cy="322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6" name="object 5"/>
              <p:cNvSpPr/>
              <p:nvPr/>
            </p:nvSpPr>
            <p:spPr>
              <a:xfrm>
                <a:off x="3082517" y="1632198"/>
                <a:ext cx="2010994" cy="204324"/>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180000" tIns="0" rIns="0" bIns="0" rtlCol="0" anchor="ctr" anchorCtr="0"/>
              <a:lstStyle/>
              <a:p>
                <a:pPr marL="12700">
                  <a:lnSpc>
                    <a:spcPct val="100000"/>
                  </a:lnSpc>
                </a:pP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番号</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57" name="object 5"/>
              <p:cNvSpPr/>
              <p:nvPr/>
            </p:nvSpPr>
            <p:spPr>
              <a:xfrm>
                <a:off x="5093510" y="1626092"/>
                <a:ext cx="2143087" cy="210430"/>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72000" tIns="0" rIns="0" bIns="0" rtlCol="0" anchor="ctr" anchorCtr="0"/>
              <a:lstStyle/>
              <a:p>
                <a:pPr marL="12700"/>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　　　　　 生　年　月　日　　　　</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162" name="object 18"/>
              <p:cNvSpPr/>
              <p:nvPr/>
            </p:nvSpPr>
            <p:spPr>
              <a:xfrm>
                <a:off x="323989" y="1619986"/>
                <a:ext cx="6912609" cy="2355114"/>
              </a:xfrm>
              <a:custGeom>
                <a:avLst/>
                <a:gdLst/>
                <a:ahLst/>
                <a:cxnLst/>
                <a:rect l="l" t="t" r="r" b="b"/>
                <a:pathLst>
                  <a:path w="6912609" h="2088514">
                    <a:moveTo>
                      <a:pt x="6912000" y="2052002"/>
                    </a:moveTo>
                    <a:lnTo>
                      <a:pt x="6909160" y="2065979"/>
                    </a:lnTo>
                    <a:lnTo>
                      <a:pt x="6901427" y="2077423"/>
                    </a:lnTo>
                    <a:lnTo>
                      <a:pt x="6889979" y="2085154"/>
                    </a:lnTo>
                    <a:lnTo>
                      <a:pt x="6875995" y="2087994"/>
                    </a:lnTo>
                    <a:lnTo>
                      <a:pt x="36004" y="2087994"/>
                    </a:lnTo>
                    <a:lnTo>
                      <a:pt x="22020" y="2085154"/>
                    </a:lnTo>
                    <a:lnTo>
                      <a:pt x="10572" y="2077423"/>
                    </a:lnTo>
                    <a:lnTo>
                      <a:pt x="2839" y="2065979"/>
                    </a:lnTo>
                    <a:lnTo>
                      <a:pt x="0" y="2052002"/>
                    </a:lnTo>
                    <a:lnTo>
                      <a:pt x="0" y="36004"/>
                    </a:lnTo>
                    <a:lnTo>
                      <a:pt x="2839" y="22025"/>
                    </a:lnTo>
                    <a:lnTo>
                      <a:pt x="10572" y="10577"/>
                    </a:lnTo>
                    <a:lnTo>
                      <a:pt x="22020" y="2841"/>
                    </a:lnTo>
                    <a:lnTo>
                      <a:pt x="36004" y="0"/>
                    </a:lnTo>
                    <a:lnTo>
                      <a:pt x="6875995" y="0"/>
                    </a:lnTo>
                    <a:lnTo>
                      <a:pt x="6889979" y="2841"/>
                    </a:lnTo>
                    <a:lnTo>
                      <a:pt x="6901427" y="10577"/>
                    </a:lnTo>
                    <a:lnTo>
                      <a:pt x="6909160" y="22025"/>
                    </a:lnTo>
                    <a:lnTo>
                      <a:pt x="6912000" y="36004"/>
                    </a:lnTo>
                    <a:lnTo>
                      <a:pt x="6912000" y="2052002"/>
                    </a:lnTo>
                    <a:close/>
                  </a:path>
                </a:pathLst>
              </a:custGeom>
              <a:ln w="28803">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63" name="object 27"/>
              <p:cNvSpPr/>
              <p:nvPr/>
            </p:nvSpPr>
            <p:spPr>
              <a:xfrm>
                <a:off x="5093995" y="1619999"/>
                <a:ext cx="0" cy="756285"/>
              </a:xfrm>
              <a:custGeom>
                <a:avLst/>
                <a:gdLst/>
                <a:ahLst/>
                <a:cxnLst/>
                <a:rect l="l" t="t" r="r" b="b"/>
                <a:pathLst>
                  <a:path h="756285">
                    <a:moveTo>
                      <a:pt x="0" y="0"/>
                    </a:moveTo>
                    <a:lnTo>
                      <a:pt x="0" y="756005"/>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65" name="object 23"/>
              <p:cNvSpPr/>
              <p:nvPr/>
            </p:nvSpPr>
            <p:spPr>
              <a:xfrm>
                <a:off x="539991" y="3717925"/>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pic>
            <p:nvPicPr>
              <p:cNvPr id="166"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1186" y="1937133"/>
                <a:ext cx="905268" cy="322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67" name="object 5"/>
            <p:cNvSpPr/>
            <p:nvPr/>
          </p:nvSpPr>
          <p:spPr>
            <a:xfrm>
              <a:off x="5084477" y="2236468"/>
              <a:ext cx="2141649" cy="160035"/>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72000" tIns="0" rIns="0" bIns="0" rtlCol="0" anchor="ctr" anchorCtr="0"/>
            <a:lstStyle/>
            <a:p>
              <a:pPr marL="12700"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事　業　所　名</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168" name="object 27"/>
            <p:cNvSpPr/>
            <p:nvPr/>
          </p:nvSpPr>
          <p:spPr>
            <a:xfrm>
              <a:off x="5093995" y="2077871"/>
              <a:ext cx="0" cy="756285"/>
            </a:xfrm>
            <a:custGeom>
              <a:avLst/>
              <a:gdLst/>
              <a:ahLst/>
              <a:cxnLst/>
              <a:rect l="l" t="t" r="r" b="b"/>
              <a:pathLst>
                <a:path h="756285">
                  <a:moveTo>
                    <a:pt x="0" y="0"/>
                  </a:moveTo>
                  <a:lnTo>
                    <a:pt x="0" y="756005"/>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71" name="object 133"/>
            <p:cNvSpPr txBox="1"/>
            <p:nvPr/>
          </p:nvSpPr>
          <p:spPr>
            <a:xfrm>
              <a:off x="1350507" y="2842891"/>
              <a:ext cx="1632805" cy="123111"/>
            </a:xfrm>
            <a:prstGeom prst="rect">
              <a:avLst/>
            </a:prstGeom>
          </p:spPr>
          <p:txBody>
            <a:bodyPr vert="horz" wrap="square" lIns="0" tIns="0" rIns="0" bIns="0" rtlCol="0">
              <a:spAutoFit/>
            </a:bodyPr>
            <a:lstStyle/>
            <a:p>
              <a:pPr marL="12700"/>
              <a:r>
                <a:rPr sz="800" spc="-75" dirty="0">
                  <a:solidFill>
                    <a:srgbClr val="231F20"/>
                  </a:solidFill>
                  <a:latin typeface="ＭＳ ゴシック" panose="020B0609070205080204" pitchFamily="49" charset="-128"/>
                  <a:ea typeface="ＭＳ ゴシック" panose="020B0609070205080204" pitchFamily="49" charset="-128"/>
                  <a:cs typeface="Meiryo UI"/>
                </a:rPr>
                <a:t>（</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　　　　　　）</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174" name="正方形/長方形 173"/>
            <p:cNvSpPr/>
            <p:nvPr/>
          </p:nvSpPr>
          <p:spPr>
            <a:xfrm>
              <a:off x="2985386" y="3579163"/>
              <a:ext cx="1280445" cy="215792"/>
            </a:xfrm>
            <a:prstGeom prst="rect">
              <a:avLst/>
            </a:prstGeom>
          </p:spPr>
          <p:txBody>
            <a:bodyPr wrap="square">
              <a:spAutoFit/>
            </a:bodyPr>
            <a:lstStyle/>
            <a:p>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（委任する場合は☑）</a:t>
              </a:r>
              <a:endParaRPr lang="ja-JP" altLang="en-US" sz="800" dirty="0">
                <a:latin typeface="ＭＳ ゴシック" panose="020B0609070205080204" pitchFamily="49" charset="-128"/>
                <a:ea typeface="ＭＳ ゴシック" panose="020B0609070205080204" pitchFamily="49" charset="-128"/>
                <a:cs typeface="PMingLiU"/>
              </a:endParaRPr>
            </a:p>
          </p:txBody>
        </p:sp>
        <p:sp>
          <p:nvSpPr>
            <p:cNvPr id="177" name="object 78"/>
            <p:cNvSpPr txBox="1"/>
            <p:nvPr/>
          </p:nvSpPr>
          <p:spPr>
            <a:xfrm>
              <a:off x="5759450" y="1841500"/>
              <a:ext cx="1335334" cy="221628"/>
            </a:xfrm>
            <a:prstGeom prst="rect">
              <a:avLst/>
            </a:prstGeom>
          </p:spPr>
          <p:txBody>
            <a:bodyPr vert="horz" wrap="square" lIns="0" tIns="0" rIns="0" bIns="0" rtlCol="0">
              <a:no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grpSp>
          <p:nvGrpSpPr>
            <p:cNvPr id="178" name="グループ化 177"/>
            <p:cNvGrpSpPr/>
            <p:nvPr/>
          </p:nvGrpSpPr>
          <p:grpSpPr>
            <a:xfrm>
              <a:off x="313517" y="6077666"/>
              <a:ext cx="6971058" cy="1836509"/>
              <a:chOff x="323507" y="3924528"/>
              <a:chExt cx="6912599" cy="1836509"/>
            </a:xfrm>
          </p:grpSpPr>
          <p:sp>
            <p:nvSpPr>
              <p:cNvPr id="179" name="object 2"/>
              <p:cNvSpPr/>
              <p:nvPr/>
            </p:nvSpPr>
            <p:spPr>
              <a:xfrm>
                <a:off x="539507" y="4979833"/>
                <a:ext cx="792365" cy="781115"/>
              </a:xfrm>
              <a:custGeom>
                <a:avLst/>
                <a:gdLst/>
                <a:ahLst/>
                <a:cxnLst/>
                <a:rect l="l" t="t" r="r" b="b"/>
                <a:pathLst>
                  <a:path w="1008380" h="1224279">
                    <a:moveTo>
                      <a:pt x="1007999" y="0"/>
                    </a:moveTo>
                    <a:lnTo>
                      <a:pt x="35991" y="0"/>
                    </a:lnTo>
                    <a:lnTo>
                      <a:pt x="22015" y="2841"/>
                    </a:lnTo>
                    <a:lnTo>
                      <a:pt x="10571" y="10577"/>
                    </a:lnTo>
                    <a:lnTo>
                      <a:pt x="2839" y="22025"/>
                    </a:lnTo>
                    <a:lnTo>
                      <a:pt x="0" y="36004"/>
                    </a:lnTo>
                    <a:lnTo>
                      <a:pt x="0" y="1188021"/>
                    </a:lnTo>
                    <a:lnTo>
                      <a:pt x="2839" y="1202005"/>
                    </a:lnTo>
                    <a:lnTo>
                      <a:pt x="10571" y="1213453"/>
                    </a:lnTo>
                    <a:lnTo>
                      <a:pt x="22015" y="1221186"/>
                    </a:lnTo>
                    <a:lnTo>
                      <a:pt x="35991" y="1224026"/>
                    </a:lnTo>
                    <a:lnTo>
                      <a:pt x="1007999" y="1224026"/>
                    </a:lnTo>
                    <a:lnTo>
                      <a:pt x="1007999" y="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口座名義</a:t>
                </a:r>
              </a:p>
            </p:txBody>
          </p:sp>
          <p:sp>
            <p:nvSpPr>
              <p:cNvPr id="180" name="object 2"/>
              <p:cNvSpPr/>
              <p:nvPr/>
            </p:nvSpPr>
            <p:spPr>
              <a:xfrm>
                <a:off x="528755" y="3934930"/>
                <a:ext cx="792365" cy="611975"/>
              </a:xfrm>
              <a:custGeom>
                <a:avLst/>
                <a:gdLst/>
                <a:ahLst/>
                <a:cxnLst/>
                <a:rect l="l" t="t" r="r" b="b"/>
                <a:pathLst>
                  <a:path w="1008380" h="1224279">
                    <a:moveTo>
                      <a:pt x="1007999" y="0"/>
                    </a:moveTo>
                    <a:lnTo>
                      <a:pt x="35991" y="0"/>
                    </a:lnTo>
                    <a:lnTo>
                      <a:pt x="22015" y="2841"/>
                    </a:lnTo>
                    <a:lnTo>
                      <a:pt x="10571" y="10577"/>
                    </a:lnTo>
                    <a:lnTo>
                      <a:pt x="2839" y="22025"/>
                    </a:lnTo>
                    <a:lnTo>
                      <a:pt x="0" y="36004"/>
                    </a:lnTo>
                    <a:lnTo>
                      <a:pt x="0" y="1188021"/>
                    </a:lnTo>
                    <a:lnTo>
                      <a:pt x="2839" y="1202005"/>
                    </a:lnTo>
                    <a:lnTo>
                      <a:pt x="10571" y="1213453"/>
                    </a:lnTo>
                    <a:lnTo>
                      <a:pt x="22015" y="1221186"/>
                    </a:lnTo>
                    <a:lnTo>
                      <a:pt x="35991" y="1224026"/>
                    </a:lnTo>
                    <a:lnTo>
                      <a:pt x="1007999" y="1224026"/>
                    </a:lnTo>
                    <a:lnTo>
                      <a:pt x="1007999" y="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金融機関</a:t>
                </a: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名称</a:t>
                </a:r>
                <a:endParaRPr sz="900" dirty="0"/>
              </a:p>
            </p:txBody>
          </p:sp>
          <p:sp>
            <p:nvSpPr>
              <p:cNvPr id="181" name="object 3"/>
              <p:cNvSpPr/>
              <p:nvPr/>
            </p:nvSpPr>
            <p:spPr>
              <a:xfrm>
                <a:off x="5507524" y="4968557"/>
                <a:ext cx="648334" cy="792480"/>
              </a:xfrm>
              <a:custGeom>
                <a:avLst/>
                <a:gdLst/>
                <a:ahLst/>
                <a:cxnLst/>
                <a:rect l="l" t="t" r="r" b="b"/>
                <a:pathLst>
                  <a:path w="648335" h="792479">
                    <a:moveTo>
                      <a:pt x="0" y="792010"/>
                    </a:moveTo>
                    <a:lnTo>
                      <a:pt x="647992" y="792010"/>
                    </a:lnTo>
                    <a:lnTo>
                      <a:pt x="647992" y="0"/>
                    </a:lnTo>
                    <a:lnTo>
                      <a:pt x="0" y="0"/>
                    </a:lnTo>
                    <a:lnTo>
                      <a:pt x="0" y="79201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口座名義</a:t>
                </a: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の区分</a:t>
                </a:r>
              </a:p>
            </p:txBody>
          </p:sp>
          <p:sp>
            <p:nvSpPr>
              <p:cNvPr id="183" name="object 9"/>
              <p:cNvSpPr/>
              <p:nvPr/>
            </p:nvSpPr>
            <p:spPr>
              <a:xfrm>
                <a:off x="2915509" y="4536528"/>
                <a:ext cx="792479" cy="432434"/>
              </a:xfrm>
              <a:custGeom>
                <a:avLst/>
                <a:gdLst/>
                <a:ahLst/>
                <a:cxnLst/>
                <a:rect l="l" t="t" r="r" b="b"/>
                <a:pathLst>
                  <a:path w="792479" h="432435">
                    <a:moveTo>
                      <a:pt x="0" y="432003"/>
                    </a:moveTo>
                    <a:lnTo>
                      <a:pt x="791997" y="432003"/>
                    </a:lnTo>
                    <a:lnTo>
                      <a:pt x="791997" y="0"/>
                    </a:lnTo>
                    <a:lnTo>
                      <a:pt x="0" y="0"/>
                    </a:lnTo>
                    <a:lnTo>
                      <a:pt x="0" y="432003"/>
                    </a:lnTo>
                    <a:close/>
                  </a:path>
                </a:pathLst>
              </a:custGeom>
              <a:solidFill>
                <a:schemeClr val="bg1">
                  <a:lumMod val="75000"/>
                </a:schemeClr>
              </a:solidFill>
            </p:spPr>
            <p:txBody>
              <a:bodyPr wrap="square" lIns="0" tIns="0" rIns="0" bIns="0" rtlCol="0" anchor="ctr" anchorCtr="0"/>
              <a:lstStyle/>
              <a:p>
                <a:pPr algn="ctr"/>
                <a:r>
                  <a:rPr lang="ja-JP" altLang="en-US" sz="900" dirty="0">
                    <a:latin typeface="ＭＳ ゴシック" panose="020B0609070205080204" pitchFamily="49" charset="-128"/>
                    <a:ea typeface="ＭＳ ゴシック" panose="020B0609070205080204" pitchFamily="49" charset="-128"/>
                    <a:cs typeface="Meiryo UI"/>
                  </a:rPr>
                  <a:t>口座番号</a:t>
                </a:r>
              </a:p>
            </p:txBody>
          </p:sp>
          <p:sp>
            <p:nvSpPr>
              <p:cNvPr id="184" name="object 28"/>
              <p:cNvSpPr/>
              <p:nvPr/>
            </p:nvSpPr>
            <p:spPr>
              <a:xfrm>
                <a:off x="343026" y="3924541"/>
                <a:ext cx="196481" cy="1836420"/>
              </a:xfrm>
              <a:custGeom>
                <a:avLst/>
                <a:gdLst/>
                <a:ahLst/>
                <a:cxnLst/>
                <a:rect l="l" t="t" r="r" b="b"/>
                <a:pathLst>
                  <a:path w="216534" h="1836420">
                    <a:moveTo>
                      <a:pt x="216001" y="0"/>
                    </a:moveTo>
                    <a:lnTo>
                      <a:pt x="36004" y="0"/>
                    </a:lnTo>
                    <a:lnTo>
                      <a:pt x="22025" y="2839"/>
                    </a:lnTo>
                    <a:lnTo>
                      <a:pt x="10577" y="10571"/>
                    </a:lnTo>
                    <a:lnTo>
                      <a:pt x="2841" y="22015"/>
                    </a:lnTo>
                    <a:lnTo>
                      <a:pt x="0" y="35991"/>
                    </a:lnTo>
                    <a:lnTo>
                      <a:pt x="0" y="1800021"/>
                    </a:lnTo>
                    <a:lnTo>
                      <a:pt x="2841" y="1814005"/>
                    </a:lnTo>
                    <a:lnTo>
                      <a:pt x="10577" y="1825453"/>
                    </a:lnTo>
                    <a:lnTo>
                      <a:pt x="22025" y="1833186"/>
                    </a:lnTo>
                    <a:lnTo>
                      <a:pt x="36004" y="1836026"/>
                    </a:lnTo>
                    <a:lnTo>
                      <a:pt x="216001" y="1836026"/>
                    </a:lnTo>
                    <a:lnTo>
                      <a:pt x="216001" y="0"/>
                    </a:lnTo>
                    <a:close/>
                  </a:path>
                </a:pathLst>
              </a:custGeom>
              <a:solidFill>
                <a:srgbClr val="727275"/>
              </a:solidFill>
            </p:spPr>
            <p:txBody>
              <a:bodyPr vert="eaVert" wrap="square" lIns="0" tIns="72000" rIns="0" bIns="0" rtlCol="0" anchor="ctr" anchorCtr="0"/>
              <a:lstStyle/>
              <a:p>
                <a:r>
                  <a:rPr lang="ja-JP" altLang="en-US" sz="900" b="1" dirty="0">
                    <a:solidFill>
                      <a:schemeClr val="bg1"/>
                    </a:solidFill>
                  </a:rPr>
                  <a:t>振込指定口座</a:t>
                </a:r>
                <a:r>
                  <a:rPr lang="ja-JP" altLang="en-US" sz="700" b="1" dirty="0">
                    <a:solidFill>
                      <a:schemeClr val="bg1"/>
                    </a:solidFill>
                  </a:rPr>
                  <a:t>（委任の場合は事業主口座</a:t>
                </a:r>
                <a:r>
                  <a:rPr lang="ja-JP" altLang="en-US" sz="1000" b="1" dirty="0">
                    <a:solidFill>
                      <a:schemeClr val="bg1"/>
                    </a:solidFill>
                  </a:rPr>
                  <a:t>）</a:t>
                </a:r>
              </a:p>
            </p:txBody>
          </p:sp>
          <p:sp>
            <p:nvSpPr>
              <p:cNvPr id="185" name="object 29"/>
              <p:cNvSpPr/>
              <p:nvPr/>
            </p:nvSpPr>
            <p:spPr>
              <a:xfrm>
                <a:off x="323507" y="3924528"/>
                <a:ext cx="6912599" cy="1836420"/>
              </a:xfrm>
              <a:custGeom>
                <a:avLst/>
                <a:gdLst/>
                <a:ahLst/>
                <a:cxnLst/>
                <a:rect l="l" t="t" r="r" b="b"/>
                <a:pathLst>
                  <a:path w="6912609" h="1836420">
                    <a:moveTo>
                      <a:pt x="6912013" y="1800034"/>
                    </a:moveTo>
                    <a:lnTo>
                      <a:pt x="6909173" y="1814018"/>
                    </a:lnTo>
                    <a:lnTo>
                      <a:pt x="6901438" y="1825466"/>
                    </a:lnTo>
                    <a:lnTo>
                      <a:pt x="6889987" y="1833199"/>
                    </a:lnTo>
                    <a:lnTo>
                      <a:pt x="6875995" y="1836038"/>
                    </a:lnTo>
                    <a:lnTo>
                      <a:pt x="35991" y="1836038"/>
                    </a:lnTo>
                    <a:lnTo>
                      <a:pt x="22015" y="1833199"/>
                    </a:lnTo>
                    <a:lnTo>
                      <a:pt x="10571" y="1825466"/>
                    </a:lnTo>
                    <a:lnTo>
                      <a:pt x="2839" y="1814018"/>
                    </a:lnTo>
                    <a:lnTo>
                      <a:pt x="0" y="1800034"/>
                    </a:lnTo>
                    <a:lnTo>
                      <a:pt x="0" y="36004"/>
                    </a:lnTo>
                    <a:lnTo>
                      <a:pt x="2839" y="22025"/>
                    </a:lnTo>
                    <a:lnTo>
                      <a:pt x="10571" y="10577"/>
                    </a:lnTo>
                    <a:lnTo>
                      <a:pt x="22015" y="2841"/>
                    </a:lnTo>
                    <a:lnTo>
                      <a:pt x="35991" y="0"/>
                    </a:lnTo>
                    <a:lnTo>
                      <a:pt x="6875995" y="0"/>
                    </a:lnTo>
                    <a:lnTo>
                      <a:pt x="6889987" y="2841"/>
                    </a:lnTo>
                    <a:lnTo>
                      <a:pt x="6901438" y="10577"/>
                    </a:lnTo>
                    <a:lnTo>
                      <a:pt x="6909173" y="22025"/>
                    </a:lnTo>
                    <a:lnTo>
                      <a:pt x="6912013" y="36004"/>
                    </a:lnTo>
                    <a:lnTo>
                      <a:pt x="6912013" y="1800034"/>
                    </a:lnTo>
                    <a:close/>
                  </a:path>
                </a:pathLst>
              </a:custGeom>
              <a:ln w="28803">
                <a:solidFill>
                  <a:srgbClr val="221915"/>
                </a:solidFill>
              </a:ln>
            </p:spPr>
            <p:txBody>
              <a:bodyPr wrap="square" lIns="0" tIns="0" rIns="0" bIns="0" rtlCol="0"/>
              <a:lstStyle/>
              <a:p>
                <a:endParaRPr/>
              </a:p>
            </p:txBody>
          </p:sp>
          <p:sp>
            <p:nvSpPr>
              <p:cNvPr id="186" name="object 41"/>
              <p:cNvSpPr/>
              <p:nvPr/>
            </p:nvSpPr>
            <p:spPr>
              <a:xfrm>
                <a:off x="1475509" y="4626533"/>
                <a:ext cx="216535" cy="252095"/>
              </a:xfrm>
              <a:custGeom>
                <a:avLst/>
                <a:gdLst/>
                <a:ahLst/>
                <a:cxnLst/>
                <a:rect l="l" t="t" r="r" b="b"/>
                <a:pathLst>
                  <a:path w="216535" h="252095">
                    <a:moveTo>
                      <a:pt x="216001" y="252018"/>
                    </a:moveTo>
                    <a:lnTo>
                      <a:pt x="0" y="252018"/>
                    </a:lnTo>
                    <a:lnTo>
                      <a:pt x="0" y="0"/>
                    </a:lnTo>
                    <a:lnTo>
                      <a:pt x="216001" y="0"/>
                    </a:lnTo>
                    <a:lnTo>
                      <a:pt x="216001" y="252018"/>
                    </a:lnTo>
                    <a:close/>
                  </a:path>
                </a:pathLst>
              </a:custGeom>
              <a:ln w="5397">
                <a:solidFill>
                  <a:srgbClr val="221915"/>
                </a:solidFill>
              </a:ln>
            </p:spPr>
            <p:txBody>
              <a:bodyPr wrap="square" lIns="0" tIns="0" rIns="0" bIns="0" rtlCol="0"/>
              <a:lstStyle/>
              <a:p>
                <a:endParaRPr/>
              </a:p>
            </p:txBody>
          </p:sp>
          <p:sp>
            <p:nvSpPr>
              <p:cNvPr id="187" name="object 51"/>
              <p:cNvSpPr/>
              <p:nvPr/>
            </p:nvSpPr>
            <p:spPr>
              <a:xfrm>
                <a:off x="6299508" y="5238546"/>
                <a:ext cx="216535" cy="252095"/>
              </a:xfrm>
              <a:custGeom>
                <a:avLst/>
                <a:gdLst/>
                <a:ahLst/>
                <a:cxnLst/>
                <a:rect l="l" t="t" r="r" b="b"/>
                <a:pathLst>
                  <a:path w="216534" h="252095">
                    <a:moveTo>
                      <a:pt x="216001" y="252031"/>
                    </a:moveTo>
                    <a:lnTo>
                      <a:pt x="0" y="252031"/>
                    </a:lnTo>
                    <a:lnTo>
                      <a:pt x="0" y="0"/>
                    </a:lnTo>
                    <a:lnTo>
                      <a:pt x="216001" y="0"/>
                    </a:lnTo>
                    <a:lnTo>
                      <a:pt x="216001" y="252031"/>
                    </a:lnTo>
                    <a:close/>
                  </a:path>
                </a:pathLst>
              </a:custGeom>
              <a:ln w="5397">
                <a:solidFill>
                  <a:srgbClr val="221915"/>
                </a:solidFill>
              </a:ln>
            </p:spPr>
            <p:txBody>
              <a:bodyPr wrap="square" lIns="0" tIns="0" rIns="0" bIns="0" rtlCol="0"/>
              <a:lstStyle/>
              <a:p>
                <a:endParaRPr/>
              </a:p>
            </p:txBody>
          </p:sp>
          <p:sp>
            <p:nvSpPr>
              <p:cNvPr id="190" name="object 54"/>
              <p:cNvSpPr/>
              <p:nvPr/>
            </p:nvSpPr>
            <p:spPr>
              <a:xfrm>
                <a:off x="2915508" y="4536516"/>
                <a:ext cx="0" cy="432434"/>
              </a:xfrm>
              <a:custGeom>
                <a:avLst/>
                <a:gdLst/>
                <a:ahLst/>
                <a:cxnLst/>
                <a:rect l="l" t="t" r="r" b="b"/>
                <a:pathLst>
                  <a:path h="432435">
                    <a:moveTo>
                      <a:pt x="0" y="432003"/>
                    </a:moveTo>
                    <a:lnTo>
                      <a:pt x="0" y="0"/>
                    </a:lnTo>
                  </a:path>
                </a:pathLst>
              </a:custGeom>
              <a:ln w="16205">
                <a:solidFill>
                  <a:srgbClr val="221915"/>
                </a:solidFill>
              </a:ln>
            </p:spPr>
            <p:txBody>
              <a:bodyPr wrap="square" lIns="0" tIns="0" rIns="0" bIns="0" rtlCol="0"/>
              <a:lstStyle/>
              <a:p>
                <a:endParaRPr/>
              </a:p>
            </p:txBody>
          </p:sp>
          <p:sp>
            <p:nvSpPr>
              <p:cNvPr id="191" name="object 55"/>
              <p:cNvSpPr/>
              <p:nvPr/>
            </p:nvSpPr>
            <p:spPr>
              <a:xfrm>
                <a:off x="5507499" y="4968544"/>
                <a:ext cx="0" cy="792480"/>
              </a:xfrm>
              <a:custGeom>
                <a:avLst/>
                <a:gdLst/>
                <a:ahLst/>
                <a:cxnLst/>
                <a:rect l="l" t="t" r="r" b="b"/>
                <a:pathLst>
                  <a:path h="792479">
                    <a:moveTo>
                      <a:pt x="0" y="792010"/>
                    </a:moveTo>
                    <a:lnTo>
                      <a:pt x="0" y="0"/>
                    </a:lnTo>
                  </a:path>
                </a:pathLst>
              </a:custGeom>
              <a:ln w="16205">
                <a:solidFill>
                  <a:srgbClr val="221915"/>
                </a:solidFill>
              </a:ln>
            </p:spPr>
            <p:txBody>
              <a:bodyPr wrap="square" lIns="0" tIns="0" rIns="0" bIns="0" rtlCol="0"/>
              <a:lstStyle/>
              <a:p>
                <a:endParaRPr/>
              </a:p>
            </p:txBody>
          </p:sp>
          <p:sp>
            <p:nvSpPr>
              <p:cNvPr id="193" name="object 56"/>
              <p:cNvSpPr/>
              <p:nvPr/>
            </p:nvSpPr>
            <p:spPr>
              <a:xfrm>
                <a:off x="5507537" y="4536528"/>
                <a:ext cx="0" cy="432434"/>
              </a:xfrm>
              <a:custGeom>
                <a:avLst/>
                <a:gdLst/>
                <a:ahLst/>
                <a:cxnLst/>
                <a:rect l="l" t="t" r="r" b="b"/>
                <a:pathLst>
                  <a:path h="432435">
                    <a:moveTo>
                      <a:pt x="0" y="0"/>
                    </a:moveTo>
                    <a:lnTo>
                      <a:pt x="0" y="432003"/>
                    </a:lnTo>
                  </a:path>
                </a:pathLst>
              </a:custGeom>
              <a:ln w="5397">
                <a:solidFill>
                  <a:srgbClr val="221915"/>
                </a:solidFill>
                <a:prstDash val="dash"/>
              </a:ln>
            </p:spPr>
            <p:txBody>
              <a:bodyPr wrap="square" lIns="0" tIns="0" rIns="0" bIns="0" rtlCol="0"/>
              <a:lstStyle/>
              <a:p>
                <a:endParaRPr/>
              </a:p>
            </p:txBody>
          </p:sp>
          <p:sp>
            <p:nvSpPr>
              <p:cNvPr id="194" name="object 119"/>
              <p:cNvSpPr/>
              <p:nvPr/>
            </p:nvSpPr>
            <p:spPr>
              <a:xfrm>
                <a:off x="3409589" y="4347408"/>
                <a:ext cx="453406" cy="118248"/>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その他</a:t>
                </a:r>
                <a:endParaRPr sz="700" dirty="0">
                  <a:latin typeface="ＭＳ ゴシック" panose="020B0609070205080204" pitchFamily="49" charset="-128"/>
                  <a:ea typeface="ＭＳ ゴシック" panose="020B0609070205080204" pitchFamily="49" charset="-128"/>
                </a:endParaRPr>
              </a:p>
            </p:txBody>
          </p:sp>
          <p:sp>
            <p:nvSpPr>
              <p:cNvPr id="195" name="object 119"/>
              <p:cNvSpPr/>
              <p:nvPr/>
            </p:nvSpPr>
            <p:spPr>
              <a:xfrm>
                <a:off x="6617899" y="4013978"/>
                <a:ext cx="324485" cy="108585"/>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本店</a:t>
                </a:r>
                <a:endParaRPr sz="700" dirty="0">
                  <a:latin typeface="ＭＳ ゴシック" panose="020B0609070205080204" pitchFamily="49" charset="-128"/>
                  <a:ea typeface="ＭＳ ゴシック" panose="020B0609070205080204" pitchFamily="49" charset="-128"/>
                </a:endParaRPr>
              </a:p>
            </p:txBody>
          </p:sp>
          <p:sp>
            <p:nvSpPr>
              <p:cNvPr id="196" name="object 119"/>
              <p:cNvSpPr/>
              <p:nvPr/>
            </p:nvSpPr>
            <p:spPr>
              <a:xfrm>
                <a:off x="6596440" y="4202757"/>
                <a:ext cx="324485" cy="108585"/>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支店</a:t>
                </a:r>
                <a:endParaRPr sz="700" dirty="0">
                  <a:latin typeface="ＭＳ ゴシック" panose="020B0609070205080204" pitchFamily="49" charset="-128"/>
                  <a:ea typeface="ＭＳ ゴシック" panose="020B0609070205080204" pitchFamily="49" charset="-128"/>
                </a:endParaRPr>
              </a:p>
            </p:txBody>
          </p:sp>
          <p:sp>
            <p:nvSpPr>
              <p:cNvPr id="198" name="object 119"/>
              <p:cNvSpPr/>
              <p:nvPr/>
            </p:nvSpPr>
            <p:spPr>
              <a:xfrm>
                <a:off x="6627344" y="4347408"/>
                <a:ext cx="324485" cy="129259"/>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その他</a:t>
                </a:r>
                <a:endParaRPr sz="700" dirty="0">
                  <a:latin typeface="ＭＳ ゴシック" panose="020B0609070205080204" pitchFamily="49" charset="-128"/>
                  <a:ea typeface="ＭＳ ゴシック" panose="020B0609070205080204" pitchFamily="49" charset="-128"/>
                </a:endParaRPr>
              </a:p>
            </p:txBody>
          </p:sp>
          <p:sp>
            <p:nvSpPr>
              <p:cNvPr id="199" name="object 78"/>
              <p:cNvSpPr txBox="1"/>
              <p:nvPr/>
            </p:nvSpPr>
            <p:spPr>
              <a:xfrm>
                <a:off x="5582848" y="4702262"/>
                <a:ext cx="1182034" cy="123111"/>
              </a:xfrm>
              <a:prstGeom prst="rect">
                <a:avLst/>
              </a:prstGeom>
            </p:spPr>
            <p:txBody>
              <a:bodyPr vert="horz" wrap="square" lIns="0" tIns="0" rIns="0" bIns="0" rtlCol="0">
                <a:spAutoFit/>
              </a:bodyPr>
              <a:lstStyle/>
              <a:p>
                <a:pPr marL="12700"/>
                <a:r>
                  <a:rPr lang="ja-JP" altLang="en-US" sz="800" dirty="0">
                    <a:latin typeface="ＭＳ ゴシック" panose="020B0609070205080204" pitchFamily="49" charset="-128"/>
                    <a:ea typeface="ＭＳ ゴシック" panose="020B0609070205080204" pitchFamily="49" charset="-128"/>
                    <a:cs typeface="Meiryo UI"/>
                  </a:rPr>
                  <a:t>左</a:t>
                </a:r>
                <a:r>
                  <a:rPr lang="ja-JP" altLang="en-US" sz="800" dirty="0" err="1">
                    <a:latin typeface="ＭＳ ゴシック" panose="020B0609070205080204" pitchFamily="49" charset="-128"/>
                    <a:ea typeface="ＭＳ ゴシック" panose="020B0609070205080204" pitchFamily="49" charset="-128"/>
                    <a:cs typeface="Meiryo UI"/>
                  </a:rPr>
                  <a:t>づ</a:t>
                </a:r>
                <a:r>
                  <a:rPr lang="ja-JP" altLang="en-US" sz="800" dirty="0">
                    <a:latin typeface="ＭＳ ゴシック" panose="020B0609070205080204" pitchFamily="49" charset="-128"/>
                    <a:ea typeface="ＭＳ ゴシック" panose="020B0609070205080204" pitchFamily="49" charset="-128"/>
                    <a:cs typeface="Meiryo UI"/>
                  </a:rPr>
                  <a:t>めでご記入ください。</a:t>
                </a:r>
                <a:endParaRPr sz="800" dirty="0">
                  <a:latin typeface="ＭＳ ゴシック" panose="020B0609070205080204" pitchFamily="49" charset="-128"/>
                  <a:ea typeface="ＭＳ ゴシック" panose="020B0609070205080204" pitchFamily="49" charset="-128"/>
                  <a:cs typeface="Meiryo UI"/>
                </a:endParaRPr>
              </a:p>
            </p:txBody>
          </p:sp>
          <p:sp>
            <p:nvSpPr>
              <p:cNvPr id="203" name="object 65"/>
              <p:cNvSpPr txBox="1"/>
              <p:nvPr/>
            </p:nvSpPr>
            <p:spPr>
              <a:xfrm>
                <a:off x="1783787" y="4609547"/>
                <a:ext cx="433743" cy="123111"/>
              </a:xfrm>
              <a:prstGeom prst="rect">
                <a:avLst/>
              </a:prstGeom>
            </p:spPr>
            <p:txBody>
              <a:bodyPr vert="horz" wrap="square" lIns="0" tIns="0" rIns="0" bIns="0" rtlCol="0" anchor="ctr" anchorCtr="0">
                <a:spAutoFit/>
              </a:bodyPr>
              <a:lstStyle/>
              <a:p>
                <a:pPr marL="12700">
                  <a:lnSpc>
                    <a:spcPct val="10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１</a:t>
                </a:r>
                <a:r>
                  <a:rPr lang="en-US" altLang="ja-JP" sz="800" dirty="0">
                    <a:solidFill>
                      <a:srgbClr val="231F20"/>
                    </a:solidFill>
                    <a:latin typeface="ＭＳ ゴシック" panose="020B0609070205080204" pitchFamily="49" charset="-128"/>
                    <a:ea typeface="ＭＳ ゴシック" panose="020B0609070205080204" pitchFamily="49" charset="-128"/>
                    <a:cs typeface="PMingLiU"/>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普通</a:t>
                </a:r>
                <a:endParaRPr sz="800" dirty="0">
                  <a:latin typeface="ＭＳ ゴシック" panose="020B0609070205080204" pitchFamily="49" charset="-128"/>
                  <a:ea typeface="ＭＳ ゴシック" panose="020B0609070205080204" pitchFamily="49" charset="-128"/>
                  <a:cs typeface="PMingLiU"/>
                </a:endParaRPr>
              </a:p>
            </p:txBody>
          </p:sp>
          <p:sp>
            <p:nvSpPr>
              <p:cNvPr id="212" name="object 65"/>
              <p:cNvSpPr txBox="1"/>
              <p:nvPr/>
            </p:nvSpPr>
            <p:spPr>
              <a:xfrm>
                <a:off x="1794236" y="4761947"/>
                <a:ext cx="433743" cy="123111"/>
              </a:xfrm>
              <a:prstGeom prst="rect">
                <a:avLst/>
              </a:prstGeom>
            </p:spPr>
            <p:txBody>
              <a:bodyPr vert="horz" wrap="square" lIns="0" tIns="0" rIns="0" bIns="0" rtlCol="0" anchor="ctr" anchorCtr="0">
                <a:spAutoFit/>
              </a:bodyPr>
              <a:lstStyle/>
              <a:p>
                <a:pPr marL="12700">
                  <a:lnSpc>
                    <a:spcPct val="10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２</a:t>
                </a:r>
                <a:r>
                  <a:rPr lang="en-US" altLang="ja-JP" sz="800" dirty="0">
                    <a:solidFill>
                      <a:srgbClr val="231F20"/>
                    </a:solidFill>
                    <a:latin typeface="ＭＳ ゴシック" panose="020B0609070205080204" pitchFamily="49" charset="-128"/>
                    <a:ea typeface="ＭＳ ゴシック" panose="020B0609070205080204" pitchFamily="49" charset="-128"/>
                    <a:cs typeface="PMingLiU"/>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当座</a:t>
                </a:r>
                <a:endParaRPr sz="800" dirty="0">
                  <a:latin typeface="ＭＳ ゴシック" panose="020B0609070205080204" pitchFamily="49" charset="-128"/>
                  <a:ea typeface="ＭＳ ゴシック" panose="020B0609070205080204" pitchFamily="49" charset="-128"/>
                  <a:cs typeface="PMingLiU"/>
                </a:endParaRPr>
              </a:p>
            </p:txBody>
          </p:sp>
          <p:sp>
            <p:nvSpPr>
              <p:cNvPr id="213" name="object 65"/>
              <p:cNvSpPr txBox="1"/>
              <p:nvPr/>
            </p:nvSpPr>
            <p:spPr>
              <a:xfrm>
                <a:off x="6598476" y="5193158"/>
                <a:ext cx="572351" cy="369332"/>
              </a:xfrm>
              <a:prstGeom prst="rect">
                <a:avLst/>
              </a:prstGeom>
            </p:spPr>
            <p:txBody>
              <a:bodyPr vert="horz" wrap="square" lIns="0" tIns="0" rIns="0" bIns="0" rtlCol="0" anchor="ctr" anchorCtr="0">
                <a:sp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１</a:t>
                </a:r>
                <a:r>
                  <a:rPr lang="en-US" altLang="ja-JP" sz="800" dirty="0">
                    <a:solidFill>
                      <a:srgbClr val="231F20"/>
                    </a:solidFill>
                    <a:latin typeface="ＭＳ ゴシック" panose="020B0609070205080204" pitchFamily="49" charset="-128"/>
                    <a:ea typeface="ＭＳ ゴシック" panose="020B0609070205080204" pitchFamily="49" charset="-128"/>
                    <a:cs typeface="PMingLiU"/>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申請者</a:t>
                </a:r>
                <a:endParaRPr lang="en-US" altLang="ja-JP" sz="800" dirty="0">
                  <a:solidFill>
                    <a:srgbClr val="231F20"/>
                  </a:solidFill>
                  <a:latin typeface="ＭＳ ゴシック" panose="020B0609070205080204" pitchFamily="49" charset="-128"/>
                  <a:ea typeface="ＭＳ ゴシック" panose="020B0609070205080204" pitchFamily="49" charset="-128"/>
                  <a:cs typeface="PMingLiU"/>
                </a:endParaRPr>
              </a:p>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２</a:t>
                </a:r>
                <a:r>
                  <a:rPr lang="en-US" altLang="ja-JP" sz="800" dirty="0">
                    <a:solidFill>
                      <a:srgbClr val="231F20"/>
                    </a:solidFill>
                    <a:latin typeface="ＭＳ ゴシック" panose="020B0609070205080204" pitchFamily="49" charset="-128"/>
                    <a:ea typeface="ＭＳ ゴシック" panose="020B0609070205080204" pitchFamily="49" charset="-128"/>
                    <a:cs typeface="PMingLiU"/>
                  </a:rPr>
                  <a:t>.</a:t>
                </a:r>
                <a:r>
                  <a:rPr lang="ja-JP" altLang="en-US" sz="600" dirty="0">
                    <a:solidFill>
                      <a:srgbClr val="231F20"/>
                    </a:solidFill>
                    <a:latin typeface="ＭＳ ゴシック" panose="020B0609070205080204" pitchFamily="49" charset="-128"/>
                    <a:ea typeface="ＭＳ ゴシック" panose="020B0609070205080204" pitchFamily="49" charset="-128"/>
                    <a:cs typeface="PMingLiU"/>
                  </a:rPr>
                  <a:t>受取代理人</a:t>
                </a:r>
                <a:endParaRPr sz="600" dirty="0">
                  <a:latin typeface="ＭＳ ゴシック" panose="020B0609070205080204" pitchFamily="49" charset="-128"/>
                  <a:ea typeface="ＭＳ ゴシック" panose="020B0609070205080204" pitchFamily="49" charset="-128"/>
                  <a:cs typeface="PMingLiU"/>
                </a:endParaRPr>
              </a:p>
            </p:txBody>
          </p:sp>
          <p:pic>
            <p:nvPicPr>
              <p:cNvPr id="214"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00627" y="4607483"/>
                <a:ext cx="1542891" cy="3070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5" name="object 34"/>
              <p:cNvSpPr/>
              <p:nvPr/>
            </p:nvSpPr>
            <p:spPr>
              <a:xfrm>
                <a:off x="539507" y="4536528"/>
                <a:ext cx="6696065" cy="0"/>
              </a:xfrm>
              <a:custGeom>
                <a:avLst/>
                <a:gdLst/>
                <a:ahLst/>
                <a:cxnLst/>
                <a:rect l="l" t="t" r="r" b="b"/>
                <a:pathLst>
                  <a:path w="6696075">
                    <a:moveTo>
                      <a:pt x="0" y="0"/>
                    </a:moveTo>
                    <a:lnTo>
                      <a:pt x="6696011" y="0"/>
                    </a:lnTo>
                  </a:path>
                </a:pathLst>
              </a:custGeom>
              <a:ln w="16205">
                <a:solidFill>
                  <a:srgbClr val="221915"/>
                </a:solidFill>
              </a:ln>
            </p:spPr>
            <p:txBody>
              <a:bodyPr wrap="square" lIns="0" tIns="0" rIns="0" bIns="0" rtlCol="0"/>
              <a:lstStyle/>
              <a:p>
                <a:endParaRPr/>
              </a:p>
            </p:txBody>
          </p:sp>
          <p:sp>
            <p:nvSpPr>
              <p:cNvPr id="216" name="object 34"/>
              <p:cNvSpPr/>
              <p:nvPr/>
            </p:nvSpPr>
            <p:spPr>
              <a:xfrm>
                <a:off x="539507" y="4984203"/>
                <a:ext cx="6696065" cy="0"/>
              </a:xfrm>
              <a:custGeom>
                <a:avLst/>
                <a:gdLst/>
                <a:ahLst/>
                <a:cxnLst/>
                <a:rect l="l" t="t" r="r" b="b"/>
                <a:pathLst>
                  <a:path w="6696075">
                    <a:moveTo>
                      <a:pt x="0" y="0"/>
                    </a:moveTo>
                    <a:lnTo>
                      <a:pt x="6696011" y="0"/>
                    </a:lnTo>
                  </a:path>
                </a:pathLst>
              </a:custGeom>
              <a:ln w="16205">
                <a:solidFill>
                  <a:srgbClr val="221915"/>
                </a:solidFill>
              </a:ln>
            </p:spPr>
            <p:txBody>
              <a:bodyPr wrap="square" lIns="0" tIns="0" rIns="0" bIns="0" rtlCol="0"/>
              <a:lstStyle/>
              <a:p>
                <a:endParaRPr/>
              </a:p>
            </p:txBody>
          </p:sp>
          <p:sp>
            <p:nvSpPr>
              <p:cNvPr id="217" name="object 2"/>
              <p:cNvSpPr/>
              <p:nvPr/>
            </p:nvSpPr>
            <p:spPr>
              <a:xfrm>
                <a:off x="540525" y="4546905"/>
                <a:ext cx="792365" cy="422057"/>
              </a:xfrm>
              <a:custGeom>
                <a:avLst/>
                <a:gdLst/>
                <a:ahLst/>
                <a:cxnLst/>
                <a:rect l="l" t="t" r="r" b="b"/>
                <a:pathLst>
                  <a:path w="1008380" h="1224279">
                    <a:moveTo>
                      <a:pt x="1007999" y="0"/>
                    </a:moveTo>
                    <a:lnTo>
                      <a:pt x="35991" y="0"/>
                    </a:lnTo>
                    <a:lnTo>
                      <a:pt x="22015" y="2841"/>
                    </a:lnTo>
                    <a:lnTo>
                      <a:pt x="10571" y="10577"/>
                    </a:lnTo>
                    <a:lnTo>
                      <a:pt x="2839" y="22025"/>
                    </a:lnTo>
                    <a:lnTo>
                      <a:pt x="0" y="36004"/>
                    </a:lnTo>
                    <a:lnTo>
                      <a:pt x="0" y="1188021"/>
                    </a:lnTo>
                    <a:lnTo>
                      <a:pt x="2839" y="1202005"/>
                    </a:lnTo>
                    <a:lnTo>
                      <a:pt x="10571" y="1213453"/>
                    </a:lnTo>
                    <a:lnTo>
                      <a:pt x="22015" y="1221186"/>
                    </a:lnTo>
                    <a:lnTo>
                      <a:pt x="35991" y="1224026"/>
                    </a:lnTo>
                    <a:lnTo>
                      <a:pt x="1007999" y="1224026"/>
                    </a:lnTo>
                    <a:lnTo>
                      <a:pt x="1007999" y="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預金種別</a:t>
                </a:r>
              </a:p>
            </p:txBody>
          </p:sp>
          <p:sp>
            <p:nvSpPr>
              <p:cNvPr id="218" name="object 119"/>
              <p:cNvSpPr/>
              <p:nvPr/>
            </p:nvSpPr>
            <p:spPr>
              <a:xfrm>
                <a:off x="3415169" y="4186624"/>
                <a:ext cx="453406" cy="118248"/>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信用金庫</a:t>
                </a:r>
                <a:endParaRPr sz="700" dirty="0">
                  <a:latin typeface="ＭＳ ゴシック" panose="020B0609070205080204" pitchFamily="49" charset="-128"/>
                  <a:ea typeface="ＭＳ ゴシック" panose="020B0609070205080204" pitchFamily="49" charset="-128"/>
                </a:endParaRPr>
              </a:p>
            </p:txBody>
          </p:sp>
          <p:sp>
            <p:nvSpPr>
              <p:cNvPr id="219" name="object 119"/>
              <p:cNvSpPr/>
              <p:nvPr/>
            </p:nvSpPr>
            <p:spPr>
              <a:xfrm>
                <a:off x="3415718" y="4013979"/>
                <a:ext cx="453406" cy="118248"/>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銀　行</a:t>
                </a:r>
                <a:endParaRPr sz="700" dirty="0">
                  <a:latin typeface="ＭＳ ゴシック" panose="020B0609070205080204" pitchFamily="49" charset="-128"/>
                  <a:ea typeface="ＭＳ ゴシック" panose="020B0609070205080204" pitchFamily="49" charset="-128"/>
                </a:endParaRPr>
              </a:p>
            </p:txBody>
          </p:sp>
        </p:grpSp>
        <p:grpSp>
          <p:nvGrpSpPr>
            <p:cNvPr id="220" name="グループ化 219"/>
            <p:cNvGrpSpPr/>
            <p:nvPr/>
          </p:nvGrpSpPr>
          <p:grpSpPr>
            <a:xfrm>
              <a:off x="343026" y="3966655"/>
              <a:ext cx="6920270" cy="1944370"/>
              <a:chOff x="1007516" y="6120561"/>
              <a:chExt cx="6228181" cy="1944370"/>
            </a:xfrm>
          </p:grpSpPr>
          <p:sp>
            <p:nvSpPr>
              <p:cNvPr id="221" name="object 7"/>
              <p:cNvSpPr/>
              <p:nvPr/>
            </p:nvSpPr>
            <p:spPr>
              <a:xfrm>
                <a:off x="1212916" y="6120574"/>
                <a:ext cx="766772" cy="720027"/>
              </a:xfrm>
              <a:custGeom>
                <a:avLst/>
                <a:gdLst/>
                <a:ahLst/>
                <a:cxnLst/>
                <a:rect l="l" t="t" r="r" b="b"/>
                <a:pathLst>
                  <a:path w="972185" h="1944370">
                    <a:moveTo>
                      <a:pt x="972007" y="0"/>
                    </a:moveTo>
                    <a:lnTo>
                      <a:pt x="36004" y="0"/>
                    </a:lnTo>
                    <a:lnTo>
                      <a:pt x="22025" y="2839"/>
                    </a:lnTo>
                    <a:lnTo>
                      <a:pt x="10577" y="10572"/>
                    </a:lnTo>
                    <a:lnTo>
                      <a:pt x="2841" y="22020"/>
                    </a:lnTo>
                    <a:lnTo>
                      <a:pt x="0" y="36004"/>
                    </a:lnTo>
                    <a:lnTo>
                      <a:pt x="0" y="1908022"/>
                    </a:lnTo>
                    <a:lnTo>
                      <a:pt x="2841" y="1922006"/>
                    </a:lnTo>
                    <a:lnTo>
                      <a:pt x="10577" y="1933454"/>
                    </a:lnTo>
                    <a:lnTo>
                      <a:pt x="22025" y="1941187"/>
                    </a:lnTo>
                    <a:lnTo>
                      <a:pt x="36004" y="1944027"/>
                    </a:lnTo>
                    <a:lnTo>
                      <a:pt x="972007" y="1944027"/>
                    </a:lnTo>
                    <a:lnTo>
                      <a:pt x="972007" y="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被保険者</a:t>
                </a:r>
                <a:endParaRPr lang="en-US" altLang="ja-JP" sz="900" dirty="0">
                  <a:latin typeface="ＭＳ ゴシック" panose="020B0609070205080204" pitchFamily="49" charset="-128"/>
                  <a:ea typeface="ＭＳ ゴシック" panose="020B0609070205080204" pitchFamily="49" charset="-128"/>
                  <a:cs typeface="Meiryo UI"/>
                </a:endParaRP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（申請者）</a:t>
                </a:r>
                <a:endParaRPr sz="900" dirty="0"/>
              </a:p>
            </p:txBody>
          </p:sp>
          <p:sp>
            <p:nvSpPr>
              <p:cNvPr id="222" name="object 8"/>
              <p:cNvSpPr/>
              <p:nvPr/>
            </p:nvSpPr>
            <p:spPr>
              <a:xfrm>
                <a:off x="6407518" y="6840639"/>
                <a:ext cx="828040" cy="612140"/>
              </a:xfrm>
              <a:custGeom>
                <a:avLst/>
                <a:gdLst/>
                <a:ahLst/>
                <a:cxnLst/>
                <a:rect l="l" t="t" r="r" b="b"/>
                <a:pathLst>
                  <a:path w="828040" h="612140">
                    <a:moveTo>
                      <a:pt x="0" y="611987"/>
                    </a:moveTo>
                    <a:lnTo>
                      <a:pt x="828001" y="611987"/>
                    </a:lnTo>
                    <a:lnTo>
                      <a:pt x="828001" y="0"/>
                    </a:lnTo>
                    <a:lnTo>
                      <a:pt x="0" y="0"/>
                    </a:lnTo>
                    <a:lnTo>
                      <a:pt x="0" y="611987"/>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委任者と</a:t>
                </a: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受取代理人</a:t>
                </a:r>
                <a:endParaRPr lang="en-US" altLang="ja-JP" sz="900" dirty="0">
                  <a:latin typeface="ＭＳ ゴシック" panose="020B0609070205080204" pitchFamily="49" charset="-128"/>
                  <a:ea typeface="ＭＳ ゴシック" panose="020B0609070205080204" pitchFamily="49" charset="-128"/>
                  <a:cs typeface="Meiryo UI"/>
                </a:endParaRP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との関係</a:t>
                </a:r>
                <a:endParaRPr sz="900" dirty="0"/>
              </a:p>
            </p:txBody>
          </p:sp>
          <p:sp>
            <p:nvSpPr>
              <p:cNvPr id="223" name="object 50"/>
              <p:cNvSpPr/>
              <p:nvPr/>
            </p:nvSpPr>
            <p:spPr>
              <a:xfrm>
                <a:off x="6407518" y="6840626"/>
                <a:ext cx="0" cy="1224280"/>
              </a:xfrm>
              <a:custGeom>
                <a:avLst/>
                <a:gdLst/>
                <a:ahLst/>
                <a:cxnLst/>
                <a:rect l="l" t="t" r="r" b="b"/>
                <a:pathLst>
                  <a:path h="1224279">
                    <a:moveTo>
                      <a:pt x="0" y="1223975"/>
                    </a:moveTo>
                    <a:lnTo>
                      <a:pt x="0" y="0"/>
                    </a:lnTo>
                  </a:path>
                </a:pathLst>
              </a:custGeom>
              <a:ln w="16205">
                <a:solidFill>
                  <a:srgbClr val="221915"/>
                </a:solidFill>
              </a:ln>
            </p:spPr>
            <p:txBody>
              <a:bodyPr wrap="square" lIns="0" tIns="0" rIns="0" bIns="0" rtlCol="0"/>
              <a:lstStyle/>
              <a:p>
                <a:endParaRPr/>
              </a:p>
            </p:txBody>
          </p:sp>
          <p:sp>
            <p:nvSpPr>
              <p:cNvPr id="225" name="object 78"/>
              <p:cNvSpPr txBox="1"/>
              <p:nvPr/>
            </p:nvSpPr>
            <p:spPr>
              <a:xfrm>
                <a:off x="5704725" y="6175082"/>
                <a:ext cx="1414703" cy="107722"/>
              </a:xfrm>
              <a:prstGeom prst="rect">
                <a:avLst/>
              </a:prstGeom>
            </p:spPr>
            <p:txBody>
              <a:bodyPr vert="horz" wrap="square" lIns="0" tIns="0" rIns="0" bIns="0" rtlCol="0">
                <a:spAutoFit/>
              </a:bodyPr>
              <a:lstStyle/>
              <a:p>
                <a:pPr marL="12700"/>
                <a:r>
                  <a:rPr lang="ja-JP" altLang="en-US" sz="700" dirty="0">
                    <a:solidFill>
                      <a:srgbClr val="231F20"/>
                    </a:solidFill>
                    <a:latin typeface="ＭＳ ゴシック" panose="020B0609070205080204" pitchFamily="49" charset="-128"/>
                    <a:ea typeface="ＭＳ ゴシック" panose="020B0609070205080204" pitchFamily="49" charset="-128"/>
                    <a:cs typeface="Meiryo UI"/>
                  </a:rPr>
                  <a:t>令和　　　　</a:t>
                </a:r>
                <a:r>
                  <a:rPr sz="7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700" dirty="0">
                    <a:solidFill>
                      <a:srgbClr val="231F20"/>
                    </a:solidFill>
                    <a:latin typeface="ＭＳ ゴシック" panose="020B0609070205080204" pitchFamily="49" charset="-128"/>
                    <a:ea typeface="ＭＳ ゴシック" panose="020B0609070205080204" pitchFamily="49" charset="-128"/>
                    <a:cs typeface="Meiryo UI"/>
                  </a:rPr>
                  <a:t>　　　月　　  日</a:t>
                </a:r>
                <a:endParaRPr sz="700" dirty="0">
                  <a:latin typeface="ＭＳ ゴシック" panose="020B0609070205080204" pitchFamily="49" charset="-128"/>
                  <a:ea typeface="ＭＳ ゴシック" panose="020B0609070205080204" pitchFamily="49" charset="-128"/>
                  <a:cs typeface="Meiryo UI"/>
                </a:endParaRPr>
              </a:p>
            </p:txBody>
          </p:sp>
          <p:sp>
            <p:nvSpPr>
              <p:cNvPr id="226" name="object 78"/>
              <p:cNvSpPr txBox="1"/>
              <p:nvPr/>
            </p:nvSpPr>
            <p:spPr>
              <a:xfrm>
                <a:off x="2043587" y="6175082"/>
                <a:ext cx="2785576" cy="107722"/>
              </a:xfrm>
              <a:prstGeom prst="rect">
                <a:avLst/>
              </a:prstGeom>
            </p:spPr>
            <p:txBody>
              <a:bodyPr vert="horz" wrap="square" lIns="0" tIns="0" rIns="0" bIns="0" rtlCol="0">
                <a:spAutoFit/>
              </a:bodyPr>
              <a:lstStyle/>
              <a:p>
                <a:pPr marL="12700"/>
                <a:r>
                  <a:rPr lang="ja-JP" altLang="en-US" sz="700" dirty="0">
                    <a:latin typeface="ＭＳ ゴシック" panose="020B0609070205080204" pitchFamily="49" charset="-128"/>
                    <a:ea typeface="ＭＳ ゴシック" panose="020B0609070205080204" pitchFamily="49" charset="-128"/>
                    <a:cs typeface="Meiryo UI"/>
                  </a:rPr>
                  <a:t>本申請に基づく給付金に関する受領を下記の代理人に委任します。</a:t>
                </a:r>
                <a:endParaRPr sz="700" dirty="0">
                  <a:latin typeface="ＭＳ ゴシック" panose="020B0609070205080204" pitchFamily="49" charset="-128"/>
                  <a:ea typeface="ＭＳ ゴシック" panose="020B0609070205080204" pitchFamily="49" charset="-128"/>
                  <a:cs typeface="Meiryo UI"/>
                </a:endParaRPr>
              </a:p>
            </p:txBody>
          </p:sp>
          <p:sp>
            <p:nvSpPr>
              <p:cNvPr id="227" name="object 65"/>
              <p:cNvSpPr txBox="1"/>
              <p:nvPr/>
            </p:nvSpPr>
            <p:spPr>
              <a:xfrm>
                <a:off x="2043587" y="6482164"/>
                <a:ext cx="690687" cy="107722"/>
              </a:xfrm>
              <a:prstGeom prst="rect">
                <a:avLst/>
              </a:prstGeom>
            </p:spPr>
            <p:txBody>
              <a:bodyPr vert="horz" wrap="square" lIns="0" tIns="0" rIns="0" bIns="0" rtlCol="0" anchor="ctr" anchorCtr="0">
                <a:spAutoFit/>
              </a:bodyPr>
              <a:lstStyle/>
              <a:p>
                <a:pPr marL="12700">
                  <a:lnSpc>
                    <a:spcPct val="100000"/>
                  </a:lnSpc>
                </a:pPr>
                <a:r>
                  <a:rPr sz="700" dirty="0" err="1">
                    <a:solidFill>
                      <a:srgbClr val="231F20"/>
                    </a:solidFill>
                    <a:latin typeface="ＭＳ ゴシック" panose="020B0609070205080204" pitchFamily="49" charset="-128"/>
                    <a:ea typeface="ＭＳ ゴシック" panose="020B0609070205080204" pitchFamily="49" charset="-128"/>
                    <a:cs typeface="PMingLiU"/>
                  </a:rPr>
                  <a:t>氏</a:t>
                </a:r>
                <a:r>
                  <a:rPr sz="700" spc="-225" dirty="0" err="1">
                    <a:solidFill>
                      <a:srgbClr val="231F20"/>
                    </a:solidFill>
                    <a:latin typeface="ＭＳ ゴシック" panose="020B0609070205080204" pitchFamily="49" charset="-128"/>
                    <a:ea typeface="ＭＳ ゴシック" panose="020B0609070205080204" pitchFamily="49" charset="-128"/>
                    <a:cs typeface="PMingLiU"/>
                  </a:rPr>
                  <a:t>名</a:t>
                </a:r>
                <a:endParaRPr sz="700" dirty="0">
                  <a:latin typeface="ＭＳ ゴシック" panose="020B0609070205080204" pitchFamily="49" charset="-128"/>
                  <a:ea typeface="ＭＳ ゴシック" panose="020B0609070205080204" pitchFamily="49" charset="-128"/>
                  <a:cs typeface="PMingLiU"/>
                </a:endParaRPr>
              </a:p>
            </p:txBody>
          </p:sp>
          <p:sp>
            <p:nvSpPr>
              <p:cNvPr id="228" name="object 129"/>
              <p:cNvSpPr txBox="1"/>
              <p:nvPr/>
            </p:nvSpPr>
            <p:spPr>
              <a:xfrm>
                <a:off x="2072529" y="7092746"/>
                <a:ext cx="549144" cy="107722"/>
              </a:xfrm>
              <a:prstGeom prst="rect">
                <a:avLst/>
              </a:prstGeom>
            </p:spPr>
            <p:txBody>
              <a:bodyPr vert="horz" wrap="square" lIns="0" tIns="0" rIns="0" bIns="0" rtlCol="0">
                <a:spAutoFit/>
              </a:bodyPr>
              <a:lstStyle/>
              <a:p>
                <a:pPr marL="12700">
                  <a:lnSpc>
                    <a:spcPct val="100000"/>
                  </a:lnSpc>
                </a:pPr>
                <a:r>
                  <a:rPr lang="ja-JP" altLang="en-US" sz="700" dirty="0">
                    <a:solidFill>
                      <a:srgbClr val="231F20"/>
                    </a:solidFill>
                    <a:latin typeface="ＭＳ ゴシック" panose="020B0609070205080204" pitchFamily="49" charset="-128"/>
                    <a:ea typeface="ＭＳ ゴシック" panose="020B0609070205080204" pitchFamily="49" charset="-128"/>
                    <a:cs typeface="PMingLiU"/>
                  </a:rPr>
                  <a:t>事業所所在地</a:t>
                </a:r>
                <a:endParaRPr sz="700" dirty="0">
                  <a:latin typeface="ＭＳ ゴシック" panose="020B0609070205080204" pitchFamily="49" charset="-128"/>
                  <a:ea typeface="ＭＳ ゴシック" panose="020B0609070205080204" pitchFamily="49" charset="-128"/>
                  <a:cs typeface="PMingLiU"/>
                </a:endParaRPr>
              </a:p>
            </p:txBody>
          </p:sp>
          <p:sp>
            <p:nvSpPr>
              <p:cNvPr id="229" name="object 61"/>
              <p:cNvSpPr txBox="1"/>
              <p:nvPr/>
            </p:nvSpPr>
            <p:spPr>
              <a:xfrm>
                <a:off x="1223516" y="7270720"/>
                <a:ext cx="754533" cy="261610"/>
              </a:xfrm>
              <a:prstGeom prst="rect">
                <a:avLst/>
              </a:prstGeom>
            </p:spPr>
            <p:txBody>
              <a:bodyPr vert="horz" wrap="square" lIns="0" tIns="0" rIns="0" bIns="0" rtlCol="0">
                <a:spAutoFit/>
              </a:bodyPr>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代理人</a:t>
                </a:r>
                <a:endParaRPr lang="en-US" altLang="ja-JP" sz="800" dirty="0">
                  <a:latin typeface="ＭＳ ゴシック" panose="020B0609070205080204" pitchFamily="49" charset="-128"/>
                  <a:ea typeface="ＭＳ ゴシック" panose="020B0609070205080204" pitchFamily="49" charset="-128"/>
                  <a:cs typeface="Meiryo UI"/>
                </a:endParaRPr>
              </a:p>
              <a:p>
                <a:pPr algn="ctr">
                  <a:lnSpc>
                    <a:spcPct val="100000"/>
                  </a:lnSpc>
                </a:pPr>
                <a:r>
                  <a:rPr lang="ja-JP" altLang="en-US" sz="800" dirty="0">
                    <a:latin typeface="ＭＳ ゴシック" panose="020B0609070205080204" pitchFamily="49" charset="-128"/>
                    <a:ea typeface="ＭＳ ゴシック" panose="020B0609070205080204" pitchFamily="49" charset="-128"/>
                    <a:cs typeface="Meiryo UI"/>
                  </a:rPr>
                  <a:t>（口座名義人）</a:t>
                </a:r>
                <a:endParaRPr sz="800" dirty="0">
                  <a:latin typeface="ＭＳ ゴシック" panose="020B0609070205080204" pitchFamily="49" charset="-128"/>
                  <a:ea typeface="ＭＳ ゴシック" panose="020B0609070205080204" pitchFamily="49" charset="-128"/>
                  <a:cs typeface="Meiryo UI"/>
                </a:endParaRPr>
              </a:p>
            </p:txBody>
          </p:sp>
          <p:sp>
            <p:nvSpPr>
              <p:cNvPr id="230" name="object 7"/>
              <p:cNvSpPr/>
              <p:nvPr/>
            </p:nvSpPr>
            <p:spPr>
              <a:xfrm>
                <a:off x="1211277" y="6840601"/>
                <a:ext cx="766772" cy="1224330"/>
              </a:xfrm>
              <a:custGeom>
                <a:avLst/>
                <a:gdLst/>
                <a:ahLst/>
                <a:cxnLst/>
                <a:rect l="l" t="t" r="r" b="b"/>
                <a:pathLst>
                  <a:path w="972185" h="1944370">
                    <a:moveTo>
                      <a:pt x="972007" y="0"/>
                    </a:moveTo>
                    <a:lnTo>
                      <a:pt x="36004" y="0"/>
                    </a:lnTo>
                    <a:lnTo>
                      <a:pt x="22025" y="2839"/>
                    </a:lnTo>
                    <a:lnTo>
                      <a:pt x="10577" y="10572"/>
                    </a:lnTo>
                    <a:lnTo>
                      <a:pt x="2841" y="22020"/>
                    </a:lnTo>
                    <a:lnTo>
                      <a:pt x="0" y="36004"/>
                    </a:lnTo>
                    <a:lnTo>
                      <a:pt x="0" y="1908022"/>
                    </a:lnTo>
                    <a:lnTo>
                      <a:pt x="2841" y="1922006"/>
                    </a:lnTo>
                    <a:lnTo>
                      <a:pt x="10577" y="1933454"/>
                    </a:lnTo>
                    <a:lnTo>
                      <a:pt x="22025" y="1941187"/>
                    </a:lnTo>
                    <a:lnTo>
                      <a:pt x="36004" y="1944027"/>
                    </a:lnTo>
                    <a:lnTo>
                      <a:pt x="972007" y="1944027"/>
                    </a:lnTo>
                    <a:lnTo>
                      <a:pt x="972007" y="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受取代理人</a:t>
                </a:r>
                <a:endParaRPr lang="en-US" altLang="ja-JP" sz="900" dirty="0">
                  <a:latin typeface="ＭＳ ゴシック" panose="020B0609070205080204" pitchFamily="49" charset="-128"/>
                  <a:ea typeface="ＭＳ ゴシック" panose="020B0609070205080204" pitchFamily="49" charset="-128"/>
                  <a:cs typeface="Meiryo UI"/>
                </a:endParaRPr>
              </a:p>
              <a:p>
                <a:pPr algn="ctr">
                  <a:lnSpc>
                    <a:spcPct val="100000"/>
                  </a:lnSpc>
                </a:pPr>
                <a:r>
                  <a:rPr lang="ja-JP" altLang="en-US" sz="800" dirty="0">
                    <a:latin typeface="ＭＳ ゴシック" panose="020B0609070205080204" pitchFamily="49" charset="-128"/>
                    <a:ea typeface="ＭＳ ゴシック" panose="020B0609070205080204" pitchFamily="49" charset="-128"/>
                    <a:cs typeface="Meiryo UI"/>
                  </a:rPr>
                  <a:t>（事業所の</a:t>
                </a:r>
                <a:endParaRPr lang="en-US" altLang="ja-JP" sz="800" dirty="0">
                  <a:latin typeface="ＭＳ ゴシック" panose="020B0609070205080204" pitchFamily="49" charset="-128"/>
                  <a:ea typeface="ＭＳ ゴシック" panose="020B0609070205080204" pitchFamily="49" charset="-128"/>
                  <a:cs typeface="Meiryo UI"/>
                </a:endParaRPr>
              </a:p>
              <a:p>
                <a:pPr algn="ctr">
                  <a:lnSpc>
                    <a:spcPct val="100000"/>
                  </a:lnSpc>
                </a:pPr>
                <a:r>
                  <a:rPr lang="ja-JP" altLang="en-US" sz="800" dirty="0">
                    <a:latin typeface="ＭＳ ゴシック" panose="020B0609070205080204" pitchFamily="49" charset="-128"/>
                    <a:ea typeface="ＭＳ ゴシック" panose="020B0609070205080204" pitchFamily="49" charset="-128"/>
                    <a:cs typeface="Meiryo UI"/>
                  </a:rPr>
                  <a:t>　　事業主様）</a:t>
                </a:r>
                <a:endParaRPr sz="800" dirty="0"/>
              </a:p>
            </p:txBody>
          </p:sp>
          <p:sp>
            <p:nvSpPr>
              <p:cNvPr id="231" name="object 36"/>
              <p:cNvSpPr/>
              <p:nvPr/>
            </p:nvSpPr>
            <p:spPr>
              <a:xfrm>
                <a:off x="1223517" y="6840601"/>
                <a:ext cx="6012180" cy="0"/>
              </a:xfrm>
              <a:custGeom>
                <a:avLst/>
                <a:gdLst/>
                <a:ahLst/>
                <a:cxnLst/>
                <a:rect l="l" t="t" r="r" b="b"/>
                <a:pathLst>
                  <a:path w="6012180">
                    <a:moveTo>
                      <a:pt x="0" y="0"/>
                    </a:moveTo>
                    <a:lnTo>
                      <a:pt x="6012002" y="0"/>
                    </a:lnTo>
                  </a:path>
                </a:pathLst>
              </a:custGeom>
              <a:ln w="16205">
                <a:solidFill>
                  <a:srgbClr val="221915"/>
                </a:solidFill>
              </a:ln>
            </p:spPr>
            <p:txBody>
              <a:bodyPr wrap="square" lIns="0" tIns="0" rIns="0" bIns="0" rtlCol="0"/>
              <a:lstStyle/>
              <a:p>
                <a:endParaRPr/>
              </a:p>
            </p:txBody>
          </p:sp>
          <p:sp>
            <p:nvSpPr>
              <p:cNvPr id="232" name="object 30"/>
              <p:cNvSpPr/>
              <p:nvPr/>
            </p:nvSpPr>
            <p:spPr>
              <a:xfrm>
                <a:off x="1007516" y="6120561"/>
                <a:ext cx="216535" cy="1944370"/>
              </a:xfrm>
              <a:custGeom>
                <a:avLst/>
                <a:gdLst/>
                <a:ahLst/>
                <a:cxnLst/>
                <a:rect l="l" t="t" r="r" b="b"/>
                <a:pathLst>
                  <a:path w="216534" h="1944370">
                    <a:moveTo>
                      <a:pt x="216001" y="0"/>
                    </a:moveTo>
                    <a:lnTo>
                      <a:pt x="36004" y="0"/>
                    </a:lnTo>
                    <a:lnTo>
                      <a:pt x="22025" y="2839"/>
                    </a:lnTo>
                    <a:lnTo>
                      <a:pt x="10577" y="10572"/>
                    </a:lnTo>
                    <a:lnTo>
                      <a:pt x="2841" y="22020"/>
                    </a:lnTo>
                    <a:lnTo>
                      <a:pt x="0" y="36004"/>
                    </a:lnTo>
                    <a:lnTo>
                      <a:pt x="0" y="1908035"/>
                    </a:lnTo>
                    <a:lnTo>
                      <a:pt x="2841" y="1922019"/>
                    </a:lnTo>
                    <a:lnTo>
                      <a:pt x="10577" y="1933467"/>
                    </a:lnTo>
                    <a:lnTo>
                      <a:pt x="22025" y="1941200"/>
                    </a:lnTo>
                    <a:lnTo>
                      <a:pt x="36004" y="1944039"/>
                    </a:lnTo>
                    <a:lnTo>
                      <a:pt x="216001" y="1944039"/>
                    </a:lnTo>
                    <a:lnTo>
                      <a:pt x="216001" y="0"/>
                    </a:lnTo>
                    <a:close/>
                  </a:path>
                </a:pathLst>
              </a:custGeom>
              <a:solidFill>
                <a:srgbClr val="727275"/>
              </a:solidFill>
            </p:spPr>
            <p:txBody>
              <a:bodyPr vert="eaVert" wrap="square" lIns="0" tIns="72000" rIns="0" bIns="0" rtlCol="0" anchor="ctr" anchorCtr="0"/>
              <a:lstStyle/>
              <a:p>
                <a:r>
                  <a:rPr lang="ja-JP" altLang="en-US" sz="900" b="1" dirty="0">
                    <a:solidFill>
                      <a:schemeClr val="bg1"/>
                    </a:solidFill>
                  </a:rPr>
                  <a:t>受取代理人の欄　（事業主への委任欄）　</a:t>
                </a:r>
              </a:p>
            </p:txBody>
          </p:sp>
          <p:sp>
            <p:nvSpPr>
              <p:cNvPr id="233" name="object 31"/>
              <p:cNvSpPr/>
              <p:nvPr/>
            </p:nvSpPr>
            <p:spPr>
              <a:xfrm>
                <a:off x="1007516" y="6120561"/>
                <a:ext cx="6228080" cy="1944370"/>
              </a:xfrm>
              <a:custGeom>
                <a:avLst/>
                <a:gdLst/>
                <a:ahLst/>
                <a:cxnLst/>
                <a:rect l="l" t="t" r="r" b="b"/>
                <a:pathLst>
                  <a:path w="6228080" h="1944370">
                    <a:moveTo>
                      <a:pt x="6228003" y="1908035"/>
                    </a:moveTo>
                    <a:lnTo>
                      <a:pt x="6225166" y="1922019"/>
                    </a:lnTo>
                    <a:lnTo>
                      <a:pt x="6217437" y="1933467"/>
                    </a:lnTo>
                    <a:lnTo>
                      <a:pt x="6205993" y="1941200"/>
                    </a:lnTo>
                    <a:lnTo>
                      <a:pt x="6192012" y="1944039"/>
                    </a:lnTo>
                    <a:lnTo>
                      <a:pt x="35991" y="1944039"/>
                    </a:lnTo>
                    <a:lnTo>
                      <a:pt x="22015" y="1941200"/>
                    </a:lnTo>
                    <a:lnTo>
                      <a:pt x="10571" y="1933467"/>
                    </a:lnTo>
                    <a:lnTo>
                      <a:pt x="2839" y="1922019"/>
                    </a:lnTo>
                    <a:lnTo>
                      <a:pt x="0" y="1908035"/>
                    </a:lnTo>
                    <a:lnTo>
                      <a:pt x="0" y="36004"/>
                    </a:lnTo>
                    <a:lnTo>
                      <a:pt x="2839" y="22020"/>
                    </a:lnTo>
                    <a:lnTo>
                      <a:pt x="10571" y="10572"/>
                    </a:lnTo>
                    <a:lnTo>
                      <a:pt x="22015" y="2839"/>
                    </a:lnTo>
                    <a:lnTo>
                      <a:pt x="35991" y="0"/>
                    </a:lnTo>
                    <a:lnTo>
                      <a:pt x="6192012" y="0"/>
                    </a:lnTo>
                    <a:lnTo>
                      <a:pt x="6205993" y="2839"/>
                    </a:lnTo>
                    <a:lnTo>
                      <a:pt x="6217437" y="10572"/>
                    </a:lnTo>
                    <a:lnTo>
                      <a:pt x="6225166" y="22020"/>
                    </a:lnTo>
                    <a:lnTo>
                      <a:pt x="6228003" y="36004"/>
                    </a:lnTo>
                    <a:lnTo>
                      <a:pt x="6228003" y="1908035"/>
                    </a:lnTo>
                    <a:close/>
                  </a:path>
                </a:pathLst>
              </a:custGeom>
              <a:ln w="28803">
                <a:solidFill>
                  <a:srgbClr val="221915"/>
                </a:solidFill>
              </a:ln>
            </p:spPr>
            <p:txBody>
              <a:bodyPr wrap="square" lIns="0" tIns="0" rIns="0" bIns="0" rtlCol="0"/>
              <a:lstStyle/>
              <a:p>
                <a:endParaRPr/>
              </a:p>
            </p:txBody>
          </p:sp>
        </p:grpSp>
        <p:sp>
          <p:nvSpPr>
            <p:cNvPr id="235" name="object 65"/>
            <p:cNvSpPr txBox="1"/>
            <p:nvPr/>
          </p:nvSpPr>
          <p:spPr>
            <a:xfrm>
              <a:off x="1493634" y="5569571"/>
              <a:ext cx="767438" cy="107722"/>
            </a:xfrm>
            <a:prstGeom prst="rect">
              <a:avLst/>
            </a:prstGeom>
          </p:spPr>
          <p:txBody>
            <a:bodyPr vert="horz" wrap="square" lIns="0" tIns="0" rIns="0" bIns="0" rtlCol="0" anchor="ctr" anchorCtr="0">
              <a:spAutoFit/>
            </a:bodyPr>
            <a:lstStyle/>
            <a:p>
              <a:pPr marL="12700">
                <a:lnSpc>
                  <a:spcPct val="100000"/>
                </a:lnSpc>
              </a:pPr>
              <a:r>
                <a:rPr lang="ja-JP" altLang="en-US" sz="700" dirty="0">
                  <a:solidFill>
                    <a:srgbClr val="231F20"/>
                  </a:solidFill>
                  <a:latin typeface="ＭＳ ゴシック" panose="020B0609070205080204" pitchFamily="49" charset="-128"/>
                  <a:ea typeface="ＭＳ ゴシック" panose="020B0609070205080204" pitchFamily="49" charset="-128"/>
                  <a:cs typeface="PMingLiU"/>
                </a:rPr>
                <a:t>事業主</a:t>
              </a:r>
              <a:r>
                <a:rPr sz="700" dirty="0" err="1">
                  <a:solidFill>
                    <a:srgbClr val="231F20"/>
                  </a:solidFill>
                  <a:latin typeface="ＭＳ ゴシック" panose="020B0609070205080204" pitchFamily="49" charset="-128"/>
                  <a:ea typeface="ＭＳ ゴシック" panose="020B0609070205080204" pitchFamily="49" charset="-128"/>
                  <a:cs typeface="PMingLiU"/>
                </a:rPr>
                <a:t>氏</a:t>
              </a:r>
              <a:r>
                <a:rPr sz="700" spc="-225" dirty="0" err="1">
                  <a:solidFill>
                    <a:srgbClr val="231F20"/>
                  </a:solidFill>
                  <a:latin typeface="ＭＳ ゴシック" panose="020B0609070205080204" pitchFamily="49" charset="-128"/>
                  <a:ea typeface="ＭＳ ゴシック" panose="020B0609070205080204" pitchFamily="49" charset="-128"/>
                  <a:cs typeface="PMingLiU"/>
                </a:rPr>
                <a:t>名</a:t>
              </a:r>
              <a:endParaRPr sz="700" dirty="0">
                <a:latin typeface="ＭＳ ゴシック" panose="020B0609070205080204" pitchFamily="49" charset="-128"/>
                <a:ea typeface="ＭＳ ゴシック" panose="020B0609070205080204" pitchFamily="49" charset="-128"/>
                <a:cs typeface="PMingLiU"/>
              </a:endParaRPr>
            </a:p>
          </p:txBody>
        </p:sp>
        <p:sp>
          <p:nvSpPr>
            <p:cNvPr id="236" name="object 129"/>
            <p:cNvSpPr txBox="1"/>
            <p:nvPr/>
          </p:nvSpPr>
          <p:spPr>
            <a:xfrm>
              <a:off x="1522882" y="5283727"/>
              <a:ext cx="642621" cy="107722"/>
            </a:xfrm>
            <a:prstGeom prst="rect">
              <a:avLst/>
            </a:prstGeom>
          </p:spPr>
          <p:txBody>
            <a:bodyPr vert="horz" wrap="square" lIns="0" tIns="0" rIns="0" bIns="0" rtlCol="0">
              <a:spAutoFit/>
            </a:bodyPr>
            <a:lstStyle/>
            <a:p>
              <a:pPr marL="12700">
                <a:lnSpc>
                  <a:spcPct val="100000"/>
                </a:lnSpc>
              </a:pPr>
              <a:r>
                <a:rPr lang="ja-JP" altLang="en-US" sz="700" dirty="0">
                  <a:solidFill>
                    <a:srgbClr val="231F20"/>
                  </a:solidFill>
                  <a:latin typeface="ＭＳ ゴシック" panose="020B0609070205080204" pitchFamily="49" charset="-128"/>
                  <a:ea typeface="ＭＳ ゴシック" panose="020B0609070205080204" pitchFamily="49" charset="-128"/>
                  <a:cs typeface="PMingLiU"/>
                </a:rPr>
                <a:t>事業所名称</a:t>
              </a:r>
              <a:endParaRPr sz="700" dirty="0">
                <a:latin typeface="ＭＳ ゴシック" panose="020B0609070205080204" pitchFamily="49" charset="-128"/>
                <a:ea typeface="ＭＳ ゴシック" panose="020B0609070205080204" pitchFamily="49" charset="-128"/>
                <a:cs typeface="PMingLiU"/>
              </a:endParaRPr>
            </a:p>
          </p:txBody>
        </p:sp>
        <p:sp>
          <p:nvSpPr>
            <p:cNvPr id="238" name="object 66"/>
            <p:cNvSpPr txBox="1"/>
            <p:nvPr/>
          </p:nvSpPr>
          <p:spPr>
            <a:xfrm>
              <a:off x="1339850" y="7175500"/>
              <a:ext cx="666318" cy="107722"/>
            </a:xfrm>
            <a:prstGeom prst="rect">
              <a:avLst/>
            </a:prstGeom>
          </p:spPr>
          <p:txBody>
            <a:bodyPr vert="horz" wrap="square" lIns="0" tIns="0" rIns="0" bIns="0" rtlCol="0">
              <a:spAutoFit/>
            </a:bodyPr>
            <a:lstStyle/>
            <a:p>
              <a:pPr marL="12700">
                <a:lnSpc>
                  <a:spcPct val="100000"/>
                </a:lnSpc>
              </a:pPr>
              <a:r>
                <a:rPr sz="700" spc="-50" dirty="0">
                  <a:solidFill>
                    <a:srgbClr val="231F20"/>
                  </a:solidFill>
                  <a:latin typeface="ＭＳ ゴシック" panose="020B0609070205080204" pitchFamily="49" charset="-128"/>
                  <a:ea typeface="ＭＳ ゴシック" panose="020B0609070205080204" pitchFamily="49" charset="-128"/>
                  <a:cs typeface="Meiryo UI"/>
                </a:rPr>
                <a:t>（</a:t>
              </a:r>
              <a:r>
                <a:rPr sz="700" spc="120" dirty="0">
                  <a:solidFill>
                    <a:srgbClr val="231F20"/>
                  </a:solidFill>
                  <a:latin typeface="ＭＳ ゴシック" panose="020B0609070205080204" pitchFamily="49" charset="-128"/>
                  <a:ea typeface="ＭＳ ゴシック" panose="020B0609070205080204" pitchFamily="49" charset="-128"/>
                  <a:cs typeface="Meiryo UI"/>
                </a:rPr>
                <a:t>フ</a:t>
              </a:r>
              <a:r>
                <a:rPr sz="700" spc="65" dirty="0">
                  <a:solidFill>
                    <a:srgbClr val="231F20"/>
                  </a:solidFill>
                  <a:latin typeface="ＭＳ ゴシック" panose="020B0609070205080204" pitchFamily="49" charset="-128"/>
                  <a:ea typeface="ＭＳ ゴシック" panose="020B0609070205080204" pitchFamily="49" charset="-128"/>
                  <a:cs typeface="Meiryo UI"/>
                </a:rPr>
                <a:t>リ</a:t>
              </a:r>
              <a:r>
                <a:rPr sz="700" spc="215" dirty="0">
                  <a:solidFill>
                    <a:srgbClr val="231F20"/>
                  </a:solidFill>
                  <a:latin typeface="ＭＳ ゴシック" panose="020B0609070205080204" pitchFamily="49" charset="-128"/>
                  <a:ea typeface="ＭＳ ゴシック" panose="020B0609070205080204" pitchFamily="49" charset="-128"/>
                  <a:cs typeface="Meiryo UI"/>
                </a:rPr>
                <a:t>ガ</a:t>
              </a:r>
              <a:r>
                <a:rPr sz="700" spc="100" dirty="0">
                  <a:solidFill>
                    <a:srgbClr val="231F20"/>
                  </a:solidFill>
                  <a:latin typeface="ＭＳ ゴシック" panose="020B0609070205080204" pitchFamily="49" charset="-128"/>
                  <a:ea typeface="ＭＳ ゴシック" panose="020B0609070205080204" pitchFamily="49" charset="-128"/>
                  <a:cs typeface="Meiryo UI"/>
                </a:rPr>
                <a:t>ナ</a:t>
              </a:r>
              <a:r>
                <a:rPr sz="700" dirty="0">
                  <a:solidFill>
                    <a:srgbClr val="231F20"/>
                  </a:solidFill>
                  <a:latin typeface="ＭＳ ゴシック" panose="020B0609070205080204" pitchFamily="49" charset="-128"/>
                  <a:ea typeface="ＭＳ ゴシック" panose="020B0609070205080204" pitchFamily="49" charset="-128"/>
                  <a:cs typeface="Meiryo UI"/>
                </a:rPr>
                <a:t>）</a:t>
              </a:r>
              <a:endParaRPr sz="700" dirty="0">
                <a:latin typeface="ＭＳ ゴシック" panose="020B0609070205080204" pitchFamily="49" charset="-128"/>
                <a:ea typeface="ＭＳ ゴシック" panose="020B0609070205080204" pitchFamily="49" charset="-128"/>
                <a:cs typeface="Meiryo UI"/>
              </a:endParaRPr>
            </a:p>
          </p:txBody>
        </p:sp>
        <p:sp>
          <p:nvSpPr>
            <p:cNvPr id="239" name="object 25"/>
            <p:cNvSpPr/>
            <p:nvPr/>
          </p:nvSpPr>
          <p:spPr>
            <a:xfrm>
              <a:off x="1339850" y="7327899"/>
              <a:ext cx="4191000" cy="45719"/>
            </a:xfrm>
            <a:custGeom>
              <a:avLst/>
              <a:gdLst/>
              <a:ahLst/>
              <a:cxnLst/>
              <a:rect l="l" t="t" r="r" b="b"/>
              <a:pathLst>
                <a:path w="3221990">
                  <a:moveTo>
                    <a:pt x="0" y="0"/>
                  </a:moveTo>
                  <a:lnTo>
                    <a:pt x="3221964" y="0"/>
                  </a:lnTo>
                </a:path>
              </a:pathLst>
            </a:custGeom>
            <a:ln w="5397">
              <a:solidFill>
                <a:srgbClr val="231F20"/>
              </a:solidFill>
              <a:prstDash val="dash"/>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240" name="テキスト ボックス 239"/>
            <p:cNvSpPr txBox="1"/>
            <p:nvPr/>
          </p:nvSpPr>
          <p:spPr>
            <a:xfrm>
              <a:off x="1716335" y="1743663"/>
              <a:ext cx="881967" cy="369332"/>
            </a:xfrm>
            <a:prstGeom prst="rect">
              <a:avLst/>
            </a:prstGeom>
            <a:noFill/>
          </p:spPr>
          <p:txBody>
            <a:bodyPr wrap="square" rtlCol="0">
              <a:spAutoFit/>
            </a:bodyPr>
            <a:lstStyle/>
            <a:p>
              <a:r>
                <a:rPr kumimoji="1" lang="ja-JP" altLang="en-US" dirty="0">
                  <a:solidFill>
                    <a:srgbClr val="FF0000"/>
                  </a:solidFill>
                </a:rPr>
                <a:t>９ ９ ９</a:t>
              </a:r>
            </a:p>
          </p:txBody>
        </p:sp>
        <p:sp>
          <p:nvSpPr>
            <p:cNvPr id="241" name="テキスト ボックス 240"/>
            <p:cNvSpPr txBox="1"/>
            <p:nvPr/>
          </p:nvSpPr>
          <p:spPr>
            <a:xfrm>
              <a:off x="3490218" y="1747214"/>
              <a:ext cx="881967" cy="369332"/>
            </a:xfrm>
            <a:prstGeom prst="rect">
              <a:avLst/>
            </a:prstGeom>
            <a:noFill/>
          </p:spPr>
          <p:txBody>
            <a:bodyPr wrap="square" rtlCol="0">
              <a:spAutoFit/>
            </a:bodyPr>
            <a:lstStyle/>
            <a:p>
              <a:r>
                <a:rPr kumimoji="1" lang="ja-JP" altLang="en-US" dirty="0">
                  <a:solidFill>
                    <a:srgbClr val="FF0000"/>
                  </a:solidFill>
                </a:rPr>
                <a:t>９ ９ ９</a:t>
              </a:r>
            </a:p>
          </p:txBody>
        </p:sp>
        <p:sp>
          <p:nvSpPr>
            <p:cNvPr id="242" name="テキスト ボックス 241"/>
            <p:cNvSpPr txBox="1"/>
            <p:nvPr/>
          </p:nvSpPr>
          <p:spPr>
            <a:xfrm>
              <a:off x="2145671" y="2425942"/>
              <a:ext cx="1940291" cy="369332"/>
            </a:xfrm>
            <a:prstGeom prst="rect">
              <a:avLst/>
            </a:prstGeom>
            <a:noFill/>
          </p:spPr>
          <p:txBody>
            <a:bodyPr wrap="square" rtlCol="0">
              <a:spAutoFit/>
            </a:bodyPr>
            <a:lstStyle/>
            <a:p>
              <a:r>
                <a:rPr lang="ja-JP" altLang="en-US" dirty="0">
                  <a:solidFill>
                    <a:srgbClr val="FF0000"/>
                  </a:solidFill>
                </a:rPr>
                <a:t>健保　太郎</a:t>
              </a:r>
              <a:endParaRPr kumimoji="1" lang="ja-JP" altLang="en-US" dirty="0">
                <a:solidFill>
                  <a:srgbClr val="FF0000"/>
                </a:solidFill>
              </a:endParaRPr>
            </a:p>
          </p:txBody>
        </p:sp>
        <p:sp>
          <p:nvSpPr>
            <p:cNvPr id="243" name="テキスト ボックス 242"/>
            <p:cNvSpPr txBox="1"/>
            <p:nvPr/>
          </p:nvSpPr>
          <p:spPr>
            <a:xfrm>
              <a:off x="4012661" y="3068705"/>
              <a:ext cx="2790452" cy="261610"/>
            </a:xfrm>
            <a:prstGeom prst="rect">
              <a:avLst/>
            </a:prstGeom>
            <a:noFill/>
          </p:spPr>
          <p:txBody>
            <a:bodyPr wrap="square" rtlCol="0">
              <a:spAutoFit/>
            </a:bodyPr>
            <a:lstStyle/>
            <a:p>
              <a:r>
                <a:rPr lang="ja-JP" altLang="en-US" sz="1100" b="1" dirty="0">
                  <a:solidFill>
                    <a:srgbClr val="FF0000"/>
                  </a:solidFill>
                </a:rPr>
                <a:t>〇〇市〇〇区〇〇町〇－〇－〇</a:t>
              </a:r>
              <a:endParaRPr kumimoji="1" lang="ja-JP" altLang="en-US" sz="1100" b="1" dirty="0">
                <a:solidFill>
                  <a:srgbClr val="FF0000"/>
                </a:solidFill>
              </a:endParaRPr>
            </a:p>
          </p:txBody>
        </p:sp>
        <p:sp>
          <p:nvSpPr>
            <p:cNvPr id="244" name="テキスト ボックス 243"/>
            <p:cNvSpPr txBox="1"/>
            <p:nvPr/>
          </p:nvSpPr>
          <p:spPr>
            <a:xfrm>
              <a:off x="5221357" y="2430139"/>
              <a:ext cx="2041785" cy="400110"/>
            </a:xfrm>
            <a:prstGeom prst="rect">
              <a:avLst/>
            </a:prstGeom>
            <a:noFill/>
          </p:spPr>
          <p:txBody>
            <a:bodyPr wrap="square" rtlCol="0">
              <a:spAutoFit/>
            </a:bodyPr>
            <a:lstStyle/>
            <a:p>
              <a:r>
                <a:rPr lang="ja-JP" altLang="en-US" dirty="0">
                  <a:solidFill>
                    <a:srgbClr val="FF0000"/>
                  </a:solidFill>
                </a:rPr>
                <a:t>株式会社〇〇〇</a:t>
              </a:r>
              <a:endParaRPr kumimoji="1" lang="ja-JP" altLang="en-US" dirty="0">
                <a:solidFill>
                  <a:srgbClr val="FF0000"/>
                </a:solidFill>
              </a:endParaRPr>
            </a:p>
          </p:txBody>
        </p:sp>
        <p:sp>
          <p:nvSpPr>
            <p:cNvPr id="245" name="テキスト ボックス 244"/>
            <p:cNvSpPr txBox="1"/>
            <p:nvPr/>
          </p:nvSpPr>
          <p:spPr>
            <a:xfrm>
              <a:off x="1485407" y="2783488"/>
              <a:ext cx="1940291" cy="246221"/>
            </a:xfrm>
            <a:prstGeom prst="rect">
              <a:avLst/>
            </a:prstGeom>
            <a:noFill/>
          </p:spPr>
          <p:txBody>
            <a:bodyPr wrap="square" rtlCol="0">
              <a:spAutoFit/>
            </a:bodyPr>
            <a:lstStyle/>
            <a:p>
              <a:r>
                <a:rPr lang="ja-JP" altLang="en-US" sz="1000" b="1" dirty="0">
                  <a:solidFill>
                    <a:srgbClr val="FF0000"/>
                  </a:solidFill>
                </a:rPr>
                <a:t>〇〇〇　 〇〇〇〇</a:t>
              </a:r>
              <a:endParaRPr kumimoji="1" lang="ja-JP" altLang="en-US" sz="1000" b="1" dirty="0">
                <a:solidFill>
                  <a:srgbClr val="FF0000"/>
                </a:solidFill>
              </a:endParaRPr>
            </a:p>
          </p:txBody>
        </p:sp>
        <p:sp>
          <p:nvSpPr>
            <p:cNvPr id="246" name="テキスト ボックス 245"/>
            <p:cNvSpPr txBox="1"/>
            <p:nvPr/>
          </p:nvSpPr>
          <p:spPr>
            <a:xfrm>
              <a:off x="1580886" y="3251387"/>
              <a:ext cx="1940291" cy="246221"/>
            </a:xfrm>
            <a:prstGeom prst="rect">
              <a:avLst/>
            </a:prstGeom>
            <a:noFill/>
          </p:spPr>
          <p:txBody>
            <a:bodyPr wrap="square" rtlCol="0">
              <a:spAutoFit/>
            </a:bodyPr>
            <a:lstStyle/>
            <a:p>
              <a:r>
                <a:rPr lang="ja-JP" altLang="en-US" sz="1000" b="1" dirty="0">
                  <a:solidFill>
                    <a:srgbClr val="FF0000"/>
                  </a:solidFill>
                </a:rPr>
                <a:t>〇〇〇　 〇〇〇　　〇〇〇〇</a:t>
              </a:r>
              <a:endParaRPr kumimoji="1" lang="ja-JP" altLang="en-US" sz="1000" b="1" dirty="0">
                <a:solidFill>
                  <a:srgbClr val="FF0000"/>
                </a:solidFill>
              </a:endParaRPr>
            </a:p>
          </p:txBody>
        </p:sp>
        <p:sp>
          <p:nvSpPr>
            <p:cNvPr id="247" name="テキスト ボックス 246"/>
            <p:cNvSpPr txBox="1"/>
            <p:nvPr/>
          </p:nvSpPr>
          <p:spPr>
            <a:xfrm>
              <a:off x="2246509" y="2205882"/>
              <a:ext cx="1940291" cy="261610"/>
            </a:xfrm>
            <a:prstGeom prst="rect">
              <a:avLst/>
            </a:prstGeom>
            <a:noFill/>
          </p:spPr>
          <p:txBody>
            <a:bodyPr wrap="square" rtlCol="0">
              <a:spAutoFit/>
            </a:bodyPr>
            <a:lstStyle/>
            <a:p>
              <a:r>
                <a:rPr lang="ja-JP" altLang="en-US" sz="1100" b="1" dirty="0">
                  <a:solidFill>
                    <a:srgbClr val="FF0000"/>
                  </a:solidFill>
                </a:rPr>
                <a:t>ケンポ　　タロウ</a:t>
              </a:r>
              <a:endParaRPr kumimoji="1" lang="ja-JP" altLang="en-US" sz="1100" b="1" dirty="0">
                <a:solidFill>
                  <a:srgbClr val="FF0000"/>
                </a:solidFill>
              </a:endParaRPr>
            </a:p>
          </p:txBody>
        </p:sp>
        <p:grpSp>
          <p:nvGrpSpPr>
            <p:cNvPr id="248" name="グループ化 247"/>
            <p:cNvGrpSpPr/>
            <p:nvPr/>
          </p:nvGrpSpPr>
          <p:grpSpPr>
            <a:xfrm>
              <a:off x="5186051" y="1746441"/>
              <a:ext cx="121438" cy="109812"/>
              <a:chOff x="5193600" y="1837377"/>
              <a:chExt cx="179557" cy="156523"/>
            </a:xfrm>
          </p:grpSpPr>
          <p:cxnSp>
            <p:nvCxnSpPr>
              <p:cNvPr id="249" name="直線コネクタ 248"/>
              <p:cNvCxnSpPr>
                <a:stCxn id="150" idx="1"/>
              </p:cNvCxnSpPr>
              <p:nvPr/>
            </p:nvCxnSpPr>
            <p:spPr>
              <a:xfrm>
                <a:off x="5193600" y="1915729"/>
                <a:ext cx="108650" cy="78171"/>
              </a:xfrm>
              <a:prstGeom prst="line">
                <a:avLst/>
              </a:prstGeom>
              <a:ln w="1905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250" name="直線コネクタ 249"/>
              <p:cNvCxnSpPr/>
              <p:nvPr/>
            </p:nvCxnSpPr>
            <p:spPr>
              <a:xfrm flipV="1">
                <a:off x="5299425" y="1837377"/>
                <a:ext cx="73732" cy="1524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51" name="グループ化 250"/>
            <p:cNvGrpSpPr/>
            <p:nvPr/>
          </p:nvGrpSpPr>
          <p:grpSpPr>
            <a:xfrm>
              <a:off x="649557" y="3598252"/>
              <a:ext cx="121438" cy="109812"/>
              <a:chOff x="5193600" y="1837377"/>
              <a:chExt cx="179557" cy="156523"/>
            </a:xfrm>
          </p:grpSpPr>
          <p:cxnSp>
            <p:nvCxnSpPr>
              <p:cNvPr id="252" name="直線コネクタ 251"/>
              <p:cNvCxnSpPr/>
              <p:nvPr/>
            </p:nvCxnSpPr>
            <p:spPr>
              <a:xfrm>
                <a:off x="5193600" y="1915729"/>
                <a:ext cx="108650" cy="78171"/>
              </a:xfrm>
              <a:prstGeom prst="line">
                <a:avLst/>
              </a:prstGeom>
              <a:ln w="1905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253" name="直線コネクタ 252"/>
              <p:cNvCxnSpPr/>
              <p:nvPr/>
            </p:nvCxnSpPr>
            <p:spPr>
              <a:xfrm flipV="1">
                <a:off x="5299425" y="1837377"/>
                <a:ext cx="73732" cy="1524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54" name="テキスト ボックス 253"/>
            <p:cNvSpPr txBox="1"/>
            <p:nvPr/>
          </p:nvSpPr>
          <p:spPr>
            <a:xfrm>
              <a:off x="5693869" y="1815613"/>
              <a:ext cx="1362089" cy="261610"/>
            </a:xfrm>
            <a:prstGeom prst="rect">
              <a:avLst/>
            </a:prstGeom>
            <a:noFill/>
          </p:spPr>
          <p:txBody>
            <a:bodyPr wrap="square" rtlCol="0">
              <a:spAutoFit/>
            </a:bodyPr>
            <a:lstStyle/>
            <a:p>
              <a:r>
                <a:rPr lang="ja-JP" altLang="en-US" sz="1100" b="1" dirty="0">
                  <a:solidFill>
                    <a:srgbClr val="FF0000"/>
                  </a:solidFill>
                </a:rPr>
                <a:t>〇〇 　 〇〇　 〇〇</a:t>
              </a:r>
              <a:endParaRPr kumimoji="1" lang="ja-JP" altLang="en-US" sz="1100" b="1" dirty="0">
                <a:solidFill>
                  <a:srgbClr val="FF0000"/>
                </a:solidFill>
              </a:endParaRPr>
            </a:p>
          </p:txBody>
        </p:sp>
        <p:sp>
          <p:nvSpPr>
            <p:cNvPr id="257" name="テキスト ボックス 256"/>
            <p:cNvSpPr txBox="1"/>
            <p:nvPr/>
          </p:nvSpPr>
          <p:spPr>
            <a:xfrm>
              <a:off x="2400115" y="4215960"/>
              <a:ext cx="1940291" cy="369332"/>
            </a:xfrm>
            <a:prstGeom prst="rect">
              <a:avLst/>
            </a:prstGeom>
            <a:noFill/>
          </p:spPr>
          <p:txBody>
            <a:bodyPr wrap="square" rtlCol="0">
              <a:spAutoFit/>
            </a:bodyPr>
            <a:lstStyle/>
            <a:p>
              <a:r>
                <a:rPr lang="ja-JP" altLang="en-US" dirty="0">
                  <a:solidFill>
                    <a:srgbClr val="FF0000"/>
                  </a:solidFill>
                </a:rPr>
                <a:t>健保　太郎</a:t>
              </a:r>
              <a:endParaRPr kumimoji="1" lang="ja-JP" altLang="en-US" dirty="0">
                <a:solidFill>
                  <a:srgbClr val="FF0000"/>
                </a:solidFill>
              </a:endParaRPr>
            </a:p>
          </p:txBody>
        </p:sp>
        <p:sp>
          <p:nvSpPr>
            <p:cNvPr id="258" name="テキスト ボックス 257"/>
            <p:cNvSpPr txBox="1"/>
            <p:nvPr/>
          </p:nvSpPr>
          <p:spPr>
            <a:xfrm>
              <a:off x="5701968" y="3950491"/>
              <a:ext cx="1362089" cy="246221"/>
            </a:xfrm>
            <a:prstGeom prst="rect">
              <a:avLst/>
            </a:prstGeom>
            <a:noFill/>
          </p:spPr>
          <p:txBody>
            <a:bodyPr wrap="square" rtlCol="0">
              <a:spAutoFit/>
            </a:bodyPr>
            <a:lstStyle/>
            <a:p>
              <a:r>
                <a:rPr lang="ja-JP" altLang="en-US" sz="1000" b="1" dirty="0">
                  <a:solidFill>
                    <a:srgbClr val="FF0000"/>
                  </a:solidFill>
                </a:rPr>
                <a:t>〇〇 　 〇〇　 〇〇</a:t>
              </a:r>
              <a:endParaRPr kumimoji="1" lang="ja-JP" altLang="en-US" sz="1000" b="1" dirty="0">
                <a:solidFill>
                  <a:srgbClr val="FF0000"/>
                </a:solidFill>
              </a:endParaRPr>
            </a:p>
          </p:txBody>
        </p:sp>
        <p:sp>
          <p:nvSpPr>
            <p:cNvPr id="259" name="テキスト ボックス 258"/>
            <p:cNvSpPr txBox="1"/>
            <p:nvPr/>
          </p:nvSpPr>
          <p:spPr>
            <a:xfrm>
              <a:off x="2145671" y="4858788"/>
              <a:ext cx="2790452" cy="261610"/>
            </a:xfrm>
            <a:prstGeom prst="rect">
              <a:avLst/>
            </a:prstGeom>
            <a:noFill/>
          </p:spPr>
          <p:txBody>
            <a:bodyPr wrap="square" rtlCol="0">
              <a:spAutoFit/>
            </a:bodyPr>
            <a:lstStyle/>
            <a:p>
              <a:r>
                <a:rPr lang="ja-JP" altLang="en-US" sz="1100" b="1" dirty="0">
                  <a:solidFill>
                    <a:srgbClr val="FF0000"/>
                  </a:solidFill>
                </a:rPr>
                <a:t>△△市△△区△△町〇－〇－〇</a:t>
              </a:r>
              <a:endParaRPr kumimoji="1" lang="ja-JP" altLang="en-US" sz="1100" b="1" dirty="0">
                <a:solidFill>
                  <a:srgbClr val="FF0000"/>
                </a:solidFill>
              </a:endParaRPr>
            </a:p>
          </p:txBody>
        </p:sp>
        <p:sp>
          <p:nvSpPr>
            <p:cNvPr id="260" name="テキスト ボックス 259"/>
            <p:cNvSpPr txBox="1"/>
            <p:nvPr/>
          </p:nvSpPr>
          <p:spPr>
            <a:xfrm>
              <a:off x="2230261" y="5078905"/>
              <a:ext cx="2309989" cy="400110"/>
            </a:xfrm>
            <a:prstGeom prst="rect">
              <a:avLst/>
            </a:prstGeom>
            <a:noFill/>
          </p:spPr>
          <p:txBody>
            <a:bodyPr wrap="square" rtlCol="0">
              <a:spAutoFit/>
            </a:bodyPr>
            <a:lstStyle/>
            <a:p>
              <a:r>
                <a:rPr lang="ja-JP" altLang="en-US" dirty="0">
                  <a:solidFill>
                    <a:srgbClr val="FF0000"/>
                  </a:solidFill>
                </a:rPr>
                <a:t>株式会社〇〇〇</a:t>
              </a:r>
              <a:endParaRPr kumimoji="1" lang="ja-JP" altLang="en-US" dirty="0">
                <a:solidFill>
                  <a:srgbClr val="FF0000"/>
                </a:solidFill>
              </a:endParaRPr>
            </a:p>
          </p:txBody>
        </p:sp>
        <p:sp>
          <p:nvSpPr>
            <p:cNvPr id="261" name="テキスト ボックス 260"/>
            <p:cNvSpPr txBox="1"/>
            <p:nvPr/>
          </p:nvSpPr>
          <p:spPr>
            <a:xfrm>
              <a:off x="2223557" y="5438692"/>
              <a:ext cx="2840902" cy="369332"/>
            </a:xfrm>
            <a:prstGeom prst="rect">
              <a:avLst/>
            </a:prstGeom>
            <a:noFill/>
          </p:spPr>
          <p:txBody>
            <a:bodyPr wrap="square" rtlCol="0">
              <a:spAutoFit/>
            </a:bodyPr>
            <a:lstStyle/>
            <a:p>
              <a:r>
                <a:rPr lang="ja-JP" altLang="en-US" sz="1000" b="1" dirty="0">
                  <a:solidFill>
                    <a:srgbClr val="FF0000"/>
                  </a:solidFill>
                </a:rPr>
                <a:t>代表取締役</a:t>
              </a:r>
              <a:r>
                <a:rPr lang="ja-JP" altLang="en-US" dirty="0">
                  <a:solidFill>
                    <a:srgbClr val="FF0000"/>
                  </a:solidFill>
                </a:rPr>
                <a:t>　△△　〇〇　</a:t>
              </a:r>
              <a:endParaRPr kumimoji="1" lang="ja-JP" altLang="en-US" dirty="0">
                <a:solidFill>
                  <a:srgbClr val="FF0000"/>
                </a:solidFill>
              </a:endParaRPr>
            </a:p>
          </p:txBody>
        </p:sp>
        <p:sp>
          <p:nvSpPr>
            <p:cNvPr id="263" name="テキスト ボックス 262"/>
            <p:cNvSpPr txBox="1"/>
            <p:nvPr/>
          </p:nvSpPr>
          <p:spPr>
            <a:xfrm>
              <a:off x="1974130" y="6186048"/>
              <a:ext cx="1062216" cy="369332"/>
            </a:xfrm>
            <a:prstGeom prst="rect">
              <a:avLst/>
            </a:prstGeom>
            <a:noFill/>
          </p:spPr>
          <p:txBody>
            <a:bodyPr wrap="square" rtlCol="0">
              <a:spAutoFit/>
            </a:bodyPr>
            <a:lstStyle/>
            <a:p>
              <a:r>
                <a:rPr lang="ja-JP" altLang="en-US" dirty="0">
                  <a:solidFill>
                    <a:srgbClr val="FF0000"/>
                  </a:solidFill>
                </a:rPr>
                <a:t>〇〇〇</a:t>
              </a:r>
              <a:endParaRPr kumimoji="1" lang="ja-JP" altLang="en-US" dirty="0">
                <a:solidFill>
                  <a:srgbClr val="FF0000"/>
                </a:solidFill>
              </a:endParaRPr>
            </a:p>
          </p:txBody>
        </p:sp>
        <p:sp>
          <p:nvSpPr>
            <p:cNvPr id="264" name="楕円 263"/>
            <p:cNvSpPr/>
            <p:nvPr/>
          </p:nvSpPr>
          <p:spPr>
            <a:xfrm>
              <a:off x="3403809" y="6128178"/>
              <a:ext cx="479129" cy="17342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65" name="楕円 264"/>
            <p:cNvSpPr/>
            <p:nvPr/>
          </p:nvSpPr>
          <p:spPr>
            <a:xfrm>
              <a:off x="6612974" y="6333931"/>
              <a:ext cx="403441" cy="1391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66" name="テキスト ボックス 265"/>
            <p:cNvSpPr txBox="1"/>
            <p:nvPr/>
          </p:nvSpPr>
          <p:spPr>
            <a:xfrm>
              <a:off x="5026053" y="6213445"/>
              <a:ext cx="1062216" cy="369332"/>
            </a:xfrm>
            <a:prstGeom prst="rect">
              <a:avLst/>
            </a:prstGeom>
            <a:noFill/>
          </p:spPr>
          <p:txBody>
            <a:bodyPr wrap="square" rtlCol="0">
              <a:spAutoFit/>
            </a:bodyPr>
            <a:lstStyle/>
            <a:p>
              <a:r>
                <a:rPr lang="ja-JP" altLang="en-US" dirty="0">
                  <a:solidFill>
                    <a:srgbClr val="FF0000"/>
                  </a:solidFill>
                </a:rPr>
                <a:t>〇〇〇</a:t>
              </a:r>
              <a:endParaRPr kumimoji="1" lang="ja-JP" altLang="en-US" dirty="0">
                <a:solidFill>
                  <a:srgbClr val="FF0000"/>
                </a:solidFill>
              </a:endParaRPr>
            </a:p>
          </p:txBody>
        </p:sp>
        <p:sp>
          <p:nvSpPr>
            <p:cNvPr id="267" name="テキスト ボックス 266"/>
            <p:cNvSpPr txBox="1"/>
            <p:nvPr/>
          </p:nvSpPr>
          <p:spPr>
            <a:xfrm>
              <a:off x="1389776" y="6708707"/>
              <a:ext cx="369328" cy="369332"/>
            </a:xfrm>
            <a:prstGeom prst="rect">
              <a:avLst/>
            </a:prstGeom>
            <a:noFill/>
          </p:spPr>
          <p:txBody>
            <a:bodyPr wrap="square" rtlCol="0">
              <a:spAutoFit/>
            </a:bodyPr>
            <a:lstStyle/>
            <a:p>
              <a:r>
                <a:rPr lang="ja-JP" altLang="en-US" dirty="0">
                  <a:solidFill>
                    <a:srgbClr val="FF0000"/>
                  </a:solidFill>
                </a:rPr>
                <a:t>１</a:t>
              </a:r>
              <a:endParaRPr kumimoji="1" lang="ja-JP" altLang="en-US" dirty="0">
                <a:solidFill>
                  <a:srgbClr val="FF0000"/>
                </a:solidFill>
              </a:endParaRPr>
            </a:p>
          </p:txBody>
        </p:sp>
        <p:sp>
          <p:nvSpPr>
            <p:cNvPr id="268" name="テキスト ボックス 267"/>
            <p:cNvSpPr txBox="1"/>
            <p:nvPr/>
          </p:nvSpPr>
          <p:spPr>
            <a:xfrm>
              <a:off x="3726620" y="6732861"/>
              <a:ext cx="1810978" cy="400110"/>
            </a:xfrm>
            <a:prstGeom prst="rect">
              <a:avLst/>
            </a:prstGeom>
            <a:noFill/>
          </p:spPr>
          <p:txBody>
            <a:bodyPr wrap="square" rtlCol="0">
              <a:spAutoFit/>
            </a:bodyPr>
            <a:lstStyle/>
            <a:p>
              <a:r>
                <a:rPr lang="ja-JP" altLang="en-US" dirty="0">
                  <a:solidFill>
                    <a:srgbClr val="FF0000"/>
                  </a:solidFill>
                </a:rPr>
                <a:t>１ ２ ３ ４ ５ ６ ７</a:t>
              </a:r>
              <a:endParaRPr kumimoji="1" lang="ja-JP" altLang="en-US" dirty="0">
                <a:solidFill>
                  <a:srgbClr val="FF0000"/>
                </a:solidFill>
              </a:endParaRPr>
            </a:p>
          </p:txBody>
        </p:sp>
        <p:sp>
          <p:nvSpPr>
            <p:cNvPr id="269" name="テキスト ボックス 268"/>
            <p:cNvSpPr txBox="1"/>
            <p:nvPr/>
          </p:nvSpPr>
          <p:spPr>
            <a:xfrm>
              <a:off x="2259796" y="7475021"/>
              <a:ext cx="2192170" cy="400110"/>
            </a:xfrm>
            <a:prstGeom prst="rect">
              <a:avLst/>
            </a:prstGeom>
            <a:noFill/>
          </p:spPr>
          <p:txBody>
            <a:bodyPr wrap="square" rtlCol="0">
              <a:spAutoFit/>
            </a:bodyPr>
            <a:lstStyle/>
            <a:p>
              <a:r>
                <a:rPr lang="ja-JP" altLang="en-US" dirty="0">
                  <a:solidFill>
                    <a:srgbClr val="FF0000"/>
                  </a:solidFill>
                </a:rPr>
                <a:t>株式会社〇〇〇</a:t>
              </a:r>
              <a:endParaRPr kumimoji="1" lang="ja-JP" altLang="en-US" dirty="0">
                <a:solidFill>
                  <a:srgbClr val="FF0000"/>
                </a:solidFill>
              </a:endParaRPr>
            </a:p>
          </p:txBody>
        </p:sp>
        <p:sp>
          <p:nvSpPr>
            <p:cNvPr id="270" name="テキスト ボックス 269"/>
            <p:cNvSpPr txBox="1"/>
            <p:nvPr/>
          </p:nvSpPr>
          <p:spPr>
            <a:xfrm>
              <a:off x="2145671" y="7121760"/>
              <a:ext cx="2152453" cy="261610"/>
            </a:xfrm>
            <a:prstGeom prst="rect">
              <a:avLst/>
            </a:prstGeom>
            <a:noFill/>
          </p:spPr>
          <p:txBody>
            <a:bodyPr wrap="square" rtlCol="0">
              <a:spAutoFit/>
            </a:bodyPr>
            <a:lstStyle/>
            <a:p>
              <a:r>
                <a:rPr lang="ja-JP" altLang="en-US" sz="1100" b="1" dirty="0">
                  <a:solidFill>
                    <a:srgbClr val="FF0000"/>
                  </a:solidFill>
                </a:rPr>
                <a:t>カブシキガイシャ　マルマルマル</a:t>
              </a:r>
              <a:endParaRPr kumimoji="1" lang="ja-JP" altLang="en-US" sz="1100" b="1" dirty="0">
                <a:solidFill>
                  <a:srgbClr val="FF0000"/>
                </a:solidFill>
              </a:endParaRPr>
            </a:p>
          </p:txBody>
        </p:sp>
        <p:sp>
          <p:nvSpPr>
            <p:cNvPr id="271" name="テキスト ボックス 270"/>
            <p:cNvSpPr txBox="1"/>
            <p:nvPr/>
          </p:nvSpPr>
          <p:spPr>
            <a:xfrm>
              <a:off x="6270171" y="7334252"/>
              <a:ext cx="369328" cy="369332"/>
            </a:xfrm>
            <a:prstGeom prst="rect">
              <a:avLst/>
            </a:prstGeom>
            <a:noFill/>
          </p:spPr>
          <p:txBody>
            <a:bodyPr wrap="square" rtlCol="0">
              <a:spAutoFit/>
            </a:bodyPr>
            <a:lstStyle/>
            <a:p>
              <a:r>
                <a:rPr lang="ja-JP" altLang="en-US" dirty="0">
                  <a:solidFill>
                    <a:srgbClr val="FF0000"/>
                  </a:solidFill>
                </a:rPr>
                <a:t>２</a:t>
              </a:r>
              <a:endParaRPr kumimoji="1" lang="ja-JP" altLang="en-US" dirty="0">
                <a:solidFill>
                  <a:srgbClr val="FF0000"/>
                </a:solidFill>
              </a:endParaRPr>
            </a:p>
          </p:txBody>
        </p:sp>
        <p:sp>
          <p:nvSpPr>
            <p:cNvPr id="272" name="テキスト ボックス 271"/>
            <p:cNvSpPr txBox="1"/>
            <p:nvPr/>
          </p:nvSpPr>
          <p:spPr>
            <a:xfrm>
              <a:off x="6337795" y="5466808"/>
              <a:ext cx="946242" cy="400110"/>
            </a:xfrm>
            <a:prstGeom prst="rect">
              <a:avLst/>
            </a:prstGeom>
            <a:noFill/>
          </p:spPr>
          <p:txBody>
            <a:bodyPr wrap="square" rtlCol="0">
              <a:spAutoFit/>
            </a:bodyPr>
            <a:lstStyle/>
            <a:p>
              <a:r>
                <a:rPr lang="ja-JP" altLang="en-US" dirty="0">
                  <a:solidFill>
                    <a:srgbClr val="FF0000"/>
                  </a:solidFill>
                </a:rPr>
                <a:t>雇用主</a:t>
              </a:r>
              <a:endParaRPr kumimoji="1" lang="ja-JP" altLang="en-US" dirty="0">
                <a:solidFill>
                  <a:srgbClr val="FF0000"/>
                </a:solidFill>
              </a:endParaRPr>
            </a:p>
          </p:txBody>
        </p:sp>
        <p:sp>
          <p:nvSpPr>
            <p:cNvPr id="273" name="テキスト ボックス 272"/>
            <p:cNvSpPr txBox="1"/>
            <p:nvPr/>
          </p:nvSpPr>
          <p:spPr>
            <a:xfrm>
              <a:off x="1071203" y="2597831"/>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１</a:t>
              </a:r>
              <a:endParaRPr kumimoji="1" lang="ja-JP" altLang="en-US"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274" name="テキスト ボックス 273"/>
            <p:cNvSpPr txBox="1"/>
            <p:nvPr/>
          </p:nvSpPr>
          <p:spPr>
            <a:xfrm>
              <a:off x="1234071" y="6217610"/>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２</a:t>
              </a:r>
              <a:endParaRPr kumimoji="1" lang="ja-JP" altLang="en-US" b="1" dirty="0">
                <a:solidFill>
                  <a:schemeClr val="bg1"/>
                </a:solidFill>
                <a:latin typeface="HGP創英角ﾎﾟｯﾌﾟ体" panose="040B0A00000000000000" pitchFamily="50" charset="-128"/>
                <a:ea typeface="HGP創英角ﾎﾟｯﾌﾟ体" panose="040B0A00000000000000" pitchFamily="50" charset="-128"/>
              </a:endParaRPr>
            </a:p>
          </p:txBody>
        </p:sp>
      </p:grpSp>
    </p:spTree>
    <p:extLst>
      <p:ext uri="{BB962C8B-B14F-4D97-AF65-F5344CB8AC3E}">
        <p14:creationId xmlns:p14="http://schemas.microsoft.com/office/powerpoint/2010/main" val="3084929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object 171"/>
          <p:cNvSpPr/>
          <p:nvPr/>
        </p:nvSpPr>
        <p:spPr>
          <a:xfrm>
            <a:off x="6191503" y="10134562"/>
            <a:ext cx="504190" cy="180340"/>
          </a:xfrm>
          <a:custGeom>
            <a:avLst/>
            <a:gdLst/>
            <a:ahLst/>
            <a:cxnLst/>
            <a:rect l="l" t="t" r="r" b="b"/>
            <a:pathLst>
              <a:path w="504190" h="180340">
                <a:moveTo>
                  <a:pt x="504012" y="89992"/>
                </a:moveTo>
                <a:lnTo>
                  <a:pt x="496910" y="124940"/>
                </a:lnTo>
                <a:lnTo>
                  <a:pt x="477575" y="153558"/>
                </a:lnTo>
                <a:lnTo>
                  <a:pt x="448960" y="172895"/>
                </a:lnTo>
                <a:lnTo>
                  <a:pt x="414019" y="179997"/>
                </a:lnTo>
                <a:lnTo>
                  <a:pt x="90017" y="179997"/>
                </a:lnTo>
                <a:lnTo>
                  <a:pt x="55067" y="172895"/>
                </a:lnTo>
                <a:lnTo>
                  <a:pt x="26444" y="153558"/>
                </a:lnTo>
                <a:lnTo>
                  <a:pt x="7103" y="124940"/>
                </a:lnTo>
                <a:lnTo>
                  <a:pt x="0" y="89992"/>
                </a:lnTo>
                <a:lnTo>
                  <a:pt x="7103" y="55051"/>
                </a:lnTo>
                <a:lnTo>
                  <a:pt x="26444" y="26436"/>
                </a:lnTo>
                <a:lnTo>
                  <a:pt x="55067" y="7101"/>
                </a:lnTo>
                <a:lnTo>
                  <a:pt x="90017" y="0"/>
                </a:lnTo>
                <a:lnTo>
                  <a:pt x="414019" y="0"/>
                </a:lnTo>
                <a:lnTo>
                  <a:pt x="448960" y="7101"/>
                </a:lnTo>
                <a:lnTo>
                  <a:pt x="477575" y="26436"/>
                </a:lnTo>
                <a:lnTo>
                  <a:pt x="496910" y="55051"/>
                </a:lnTo>
                <a:lnTo>
                  <a:pt x="504012" y="89992"/>
                </a:lnTo>
                <a:close/>
              </a:path>
            </a:pathLst>
          </a:custGeom>
          <a:ln w="5397">
            <a:solidFill>
              <a:srgbClr val="221915"/>
            </a:solidFill>
          </a:ln>
        </p:spPr>
        <p:txBody>
          <a:bodyPr wrap="square" lIns="0" tIns="0" rIns="0" bIns="0" rtlCol="0" anchor="ctr" anchorCtr="1"/>
          <a:lstStyle/>
          <a:p>
            <a:pPr algn="ctr"/>
            <a:r>
              <a:rPr lang="en-US" altLang="ja-JP" sz="1050" dirty="0"/>
              <a:t>2/2</a:t>
            </a:r>
            <a:endParaRPr sz="1050" dirty="0"/>
          </a:p>
        </p:txBody>
      </p:sp>
      <p:sp>
        <p:nvSpPr>
          <p:cNvPr id="159" name="正方形/長方形 158"/>
          <p:cNvSpPr/>
          <p:nvPr/>
        </p:nvSpPr>
        <p:spPr>
          <a:xfrm>
            <a:off x="2271800" y="10074251"/>
            <a:ext cx="2821711" cy="3016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兵庫県建築健康保険組合</a:t>
            </a:r>
          </a:p>
        </p:txBody>
      </p:sp>
      <p:grpSp>
        <p:nvGrpSpPr>
          <p:cNvPr id="257" name="グループ化 256"/>
          <p:cNvGrpSpPr/>
          <p:nvPr/>
        </p:nvGrpSpPr>
        <p:grpSpPr>
          <a:xfrm>
            <a:off x="321866" y="1170236"/>
            <a:ext cx="3788695" cy="360040"/>
            <a:chOff x="371878" y="738188"/>
            <a:chExt cx="3788695" cy="360040"/>
          </a:xfrm>
        </p:grpSpPr>
        <p:sp>
          <p:nvSpPr>
            <p:cNvPr id="258" name="object 19"/>
            <p:cNvSpPr/>
            <p:nvPr/>
          </p:nvSpPr>
          <p:spPr>
            <a:xfrm>
              <a:off x="371878" y="738188"/>
              <a:ext cx="1202893" cy="360040"/>
            </a:xfrm>
            <a:custGeom>
              <a:avLst/>
              <a:gdLst/>
              <a:ahLst/>
              <a:cxnLst/>
              <a:rect l="l" t="t" r="r" b="b"/>
              <a:pathLst>
                <a:path w="1008380" h="432434">
                  <a:moveTo>
                    <a:pt x="1007999" y="0"/>
                  </a:moveTo>
                  <a:lnTo>
                    <a:pt x="35991" y="0"/>
                  </a:lnTo>
                  <a:lnTo>
                    <a:pt x="22015" y="2841"/>
                  </a:lnTo>
                  <a:lnTo>
                    <a:pt x="10571" y="10577"/>
                  </a:lnTo>
                  <a:lnTo>
                    <a:pt x="2839" y="22025"/>
                  </a:lnTo>
                  <a:lnTo>
                    <a:pt x="0" y="36004"/>
                  </a:lnTo>
                  <a:lnTo>
                    <a:pt x="0" y="395998"/>
                  </a:lnTo>
                  <a:lnTo>
                    <a:pt x="2839" y="409982"/>
                  </a:lnTo>
                  <a:lnTo>
                    <a:pt x="10571" y="421430"/>
                  </a:lnTo>
                  <a:lnTo>
                    <a:pt x="22015" y="429163"/>
                  </a:lnTo>
                  <a:lnTo>
                    <a:pt x="35991" y="432003"/>
                  </a:lnTo>
                  <a:lnTo>
                    <a:pt x="1007999" y="432003"/>
                  </a:lnTo>
                  <a:lnTo>
                    <a:pt x="1007999" y="0"/>
                  </a:lnTo>
                  <a:close/>
                </a:path>
              </a:pathLst>
            </a:custGeom>
            <a:solidFill>
              <a:srgbClr val="6D6E71"/>
            </a:solidFill>
          </p:spPr>
          <p:txBody>
            <a:bodyPr wrap="square" lIns="0" tIns="0" rIns="0" bIns="0" rtlCol="0" anchor="ctr" anchorCtr="1"/>
            <a:lstStyle/>
            <a:p>
              <a:r>
                <a:rPr lang="ja-JP" altLang="en-US" sz="1000" b="1" dirty="0">
                  <a:solidFill>
                    <a:prstClr val="white"/>
                  </a:solidFill>
                </a:rPr>
                <a:t>被保険者氏名</a:t>
              </a:r>
              <a:endParaRPr sz="1000" b="1" dirty="0">
                <a:solidFill>
                  <a:prstClr val="white"/>
                </a:solidFill>
              </a:endParaRPr>
            </a:p>
          </p:txBody>
        </p:sp>
        <p:sp>
          <p:nvSpPr>
            <p:cNvPr id="259" name="object 57"/>
            <p:cNvSpPr/>
            <p:nvPr/>
          </p:nvSpPr>
          <p:spPr>
            <a:xfrm>
              <a:off x="371878" y="738188"/>
              <a:ext cx="3788695" cy="360040"/>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0" tIns="0" rIns="0" bIns="0" rtlCol="0"/>
            <a:lstStyle/>
            <a:p>
              <a:endParaRPr>
                <a:solidFill>
                  <a:prstClr val="black"/>
                </a:solidFill>
              </a:endParaRPr>
            </a:p>
          </p:txBody>
        </p:sp>
      </p:grpSp>
      <p:grpSp>
        <p:nvGrpSpPr>
          <p:cNvPr id="96" name="グループ化 95"/>
          <p:cNvGrpSpPr/>
          <p:nvPr/>
        </p:nvGrpSpPr>
        <p:grpSpPr>
          <a:xfrm>
            <a:off x="324002" y="1669694"/>
            <a:ext cx="6912609" cy="7543125"/>
            <a:chOff x="324002" y="1669694"/>
            <a:chExt cx="6912609" cy="7543125"/>
          </a:xfrm>
        </p:grpSpPr>
        <p:sp>
          <p:nvSpPr>
            <p:cNvPr id="97" name="bk object 16"/>
            <p:cNvSpPr/>
            <p:nvPr/>
          </p:nvSpPr>
          <p:spPr>
            <a:xfrm>
              <a:off x="540000" y="1669694"/>
              <a:ext cx="1655991" cy="382334"/>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１ 受診者</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98" name="bk object 16"/>
            <p:cNvSpPr/>
            <p:nvPr/>
          </p:nvSpPr>
          <p:spPr>
            <a:xfrm>
              <a:off x="540000" y="2044271"/>
              <a:ext cx="1655991" cy="432028"/>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　１</a:t>
              </a:r>
              <a:r>
                <a:rPr lang="en-US" altLang="ja-JP" sz="900" dirty="0">
                  <a:solidFill>
                    <a:prstClr val="black"/>
                  </a:solidFill>
                  <a:latin typeface="ＭＳ ゴシック" panose="020B0609070205080204" pitchFamily="49" charset="-128"/>
                  <a:ea typeface="ＭＳ ゴシック" panose="020B0609070205080204" pitchFamily="49" charset="-128"/>
                </a:rPr>
                <a:t>‐</a:t>
              </a:r>
              <a:r>
                <a:rPr lang="ja-JP" altLang="en-US" sz="900" dirty="0">
                  <a:solidFill>
                    <a:prstClr val="black"/>
                  </a:solidFill>
                  <a:latin typeface="ＭＳ ゴシック" panose="020B0609070205080204" pitchFamily="49" charset="-128"/>
                  <a:ea typeface="ＭＳ ゴシック" panose="020B0609070205080204" pitchFamily="49" charset="-128"/>
                </a:rPr>
                <a:t>①家族の場合はその方の</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99" name="bk object 16"/>
            <p:cNvSpPr/>
            <p:nvPr/>
          </p:nvSpPr>
          <p:spPr>
            <a:xfrm>
              <a:off x="540000" y="2484004"/>
              <a:ext cx="1655991" cy="414403"/>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２ 傷病名</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00" name="bk object 16"/>
            <p:cNvSpPr/>
            <p:nvPr/>
          </p:nvSpPr>
          <p:spPr>
            <a:xfrm>
              <a:off x="540000" y="2907753"/>
              <a:ext cx="1655991" cy="1232626"/>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４ 発病の原因および経過</a:t>
              </a:r>
              <a:endParaRPr lang="en-US" altLang="ja-JP" sz="900" dirty="0">
                <a:solidFill>
                  <a:prstClr val="black"/>
                </a:solidFill>
                <a:latin typeface="ＭＳ ゴシック" panose="020B0609070205080204" pitchFamily="49" charset="-128"/>
                <a:ea typeface="ＭＳ ゴシック" panose="020B0609070205080204" pitchFamily="49" charset="-128"/>
              </a:endParaRPr>
            </a:p>
            <a:p>
              <a:r>
                <a:rPr lang="ja-JP" altLang="en-US" sz="900" dirty="0">
                  <a:solidFill>
                    <a:prstClr val="black"/>
                  </a:solidFill>
                  <a:latin typeface="ＭＳ ゴシック" panose="020B0609070205080204" pitchFamily="49" charset="-128"/>
                  <a:ea typeface="ＭＳ ゴシック" panose="020B0609070205080204" pitchFamily="49" charset="-128"/>
                </a:rPr>
                <a:t>　 </a:t>
              </a:r>
              <a:r>
                <a:rPr lang="en-US" altLang="ja-JP" sz="900" dirty="0">
                  <a:solidFill>
                    <a:prstClr val="black"/>
                  </a:solidFill>
                  <a:latin typeface="ＭＳ ゴシック" panose="020B0609070205080204" pitchFamily="49" charset="-128"/>
                  <a:ea typeface="ＭＳ ゴシック" panose="020B0609070205080204" pitchFamily="49" charset="-128"/>
                </a:rPr>
                <a:t>(</a:t>
              </a:r>
              <a:r>
                <a:rPr lang="ja-JP" altLang="en-US" sz="900" dirty="0">
                  <a:solidFill>
                    <a:prstClr val="black"/>
                  </a:solidFill>
                  <a:latin typeface="ＭＳ ゴシック" panose="020B0609070205080204" pitchFamily="49" charset="-128"/>
                  <a:ea typeface="ＭＳ ゴシック" panose="020B0609070205080204" pitchFamily="49" charset="-128"/>
                </a:rPr>
                <a:t>詳しく</a:t>
              </a:r>
              <a:r>
                <a:rPr lang="en-US" altLang="ja-JP" sz="900" dirty="0">
                  <a:solidFill>
                    <a:prstClr val="black"/>
                  </a:solidFill>
                  <a:latin typeface="ＭＳ ゴシック" panose="020B0609070205080204" pitchFamily="49" charset="-128"/>
                  <a:ea typeface="ＭＳ ゴシック" panose="020B0609070205080204" pitchFamily="49" charset="-128"/>
                </a:rPr>
                <a:t>)</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01" name="bk object 16"/>
            <p:cNvSpPr/>
            <p:nvPr/>
          </p:nvSpPr>
          <p:spPr>
            <a:xfrm>
              <a:off x="540000" y="4132602"/>
              <a:ext cx="1655991" cy="1303404"/>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５ 診療を受けた医療機関等の</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02" name="bk object 16"/>
            <p:cNvSpPr/>
            <p:nvPr/>
          </p:nvSpPr>
          <p:spPr>
            <a:xfrm>
              <a:off x="540000" y="5425071"/>
              <a:ext cx="1655991" cy="634015"/>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６ 診療を受けた期間</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03" name="bk object 16"/>
            <p:cNvSpPr/>
            <p:nvPr/>
          </p:nvSpPr>
          <p:spPr>
            <a:xfrm>
              <a:off x="540000" y="6059087"/>
              <a:ext cx="1655991" cy="600919"/>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　６</a:t>
              </a:r>
              <a:r>
                <a:rPr lang="en-US" altLang="ja-JP" sz="900" dirty="0">
                  <a:solidFill>
                    <a:prstClr val="black"/>
                  </a:solidFill>
                  <a:latin typeface="ＭＳ ゴシック" panose="020B0609070205080204" pitchFamily="49" charset="-128"/>
                  <a:ea typeface="ＭＳ ゴシック" panose="020B0609070205080204" pitchFamily="49" charset="-128"/>
                </a:rPr>
                <a:t>‐</a:t>
              </a:r>
              <a:r>
                <a:rPr lang="ja-JP" altLang="en-US" sz="900" dirty="0">
                  <a:solidFill>
                    <a:prstClr val="black"/>
                  </a:solidFill>
                  <a:latin typeface="ＭＳ ゴシック" panose="020B0609070205080204" pitchFamily="49" charset="-128"/>
                  <a:ea typeface="ＭＳ ゴシック" panose="020B0609070205080204" pitchFamily="49" charset="-128"/>
                </a:rPr>
                <a:t>①上記の期間に</a:t>
              </a:r>
              <a:endParaRPr lang="en-US" altLang="ja-JP" sz="900" dirty="0">
                <a:solidFill>
                  <a:prstClr val="black"/>
                </a:solidFill>
                <a:latin typeface="ＭＳ ゴシック" panose="020B0609070205080204" pitchFamily="49" charset="-128"/>
                <a:ea typeface="ＭＳ ゴシック" panose="020B0609070205080204" pitchFamily="49" charset="-128"/>
              </a:endParaRPr>
            </a:p>
            <a:p>
              <a:r>
                <a:rPr lang="ja-JP" altLang="en-US" sz="900" dirty="0">
                  <a:solidFill>
                    <a:prstClr val="black"/>
                  </a:solidFill>
                  <a:latin typeface="ＭＳ ゴシック" panose="020B0609070205080204" pitchFamily="49" charset="-128"/>
                  <a:ea typeface="ＭＳ ゴシック" panose="020B0609070205080204" pitchFamily="49" charset="-128"/>
                </a:rPr>
                <a:t>　　　　入院していた場合は、</a:t>
              </a:r>
              <a:endParaRPr lang="en-US" altLang="ja-JP" sz="900" dirty="0">
                <a:solidFill>
                  <a:prstClr val="black"/>
                </a:solidFill>
                <a:latin typeface="ＭＳ ゴシック" panose="020B0609070205080204" pitchFamily="49" charset="-128"/>
                <a:ea typeface="ＭＳ ゴシック" panose="020B0609070205080204" pitchFamily="49" charset="-128"/>
              </a:endParaRPr>
            </a:p>
            <a:p>
              <a:r>
                <a:rPr lang="ja-JP" altLang="en-US" sz="900" dirty="0">
                  <a:solidFill>
                    <a:prstClr val="black"/>
                  </a:solidFill>
                  <a:latin typeface="ＭＳ ゴシック" panose="020B0609070205080204" pitchFamily="49" charset="-128"/>
                  <a:ea typeface="ＭＳ ゴシック" panose="020B0609070205080204" pitchFamily="49" charset="-128"/>
                </a:rPr>
                <a:t>　　　　その期間</a:t>
              </a:r>
            </a:p>
          </p:txBody>
        </p:sp>
        <p:sp>
          <p:nvSpPr>
            <p:cNvPr id="104" name="bk object 16"/>
            <p:cNvSpPr/>
            <p:nvPr/>
          </p:nvSpPr>
          <p:spPr>
            <a:xfrm>
              <a:off x="540000" y="6665157"/>
              <a:ext cx="1655991" cy="432015"/>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７ 療養に要した費用の額</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05" name="bk object 16"/>
            <p:cNvSpPr/>
            <p:nvPr/>
          </p:nvSpPr>
          <p:spPr>
            <a:xfrm>
              <a:off x="540000" y="7107144"/>
              <a:ext cx="1655991" cy="432015"/>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８ 診療の内容</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06" name="bk object 16"/>
            <p:cNvSpPr/>
            <p:nvPr/>
          </p:nvSpPr>
          <p:spPr>
            <a:xfrm>
              <a:off x="540000" y="7549623"/>
              <a:ext cx="1656020" cy="1663195"/>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９ 療養費の支給申請の理由</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07" name="bk object 17"/>
            <p:cNvSpPr/>
            <p:nvPr/>
          </p:nvSpPr>
          <p:spPr>
            <a:xfrm>
              <a:off x="2250008" y="4193997"/>
              <a:ext cx="1764030" cy="162560"/>
            </a:xfrm>
            <a:custGeom>
              <a:avLst/>
              <a:gdLst/>
              <a:ahLst/>
              <a:cxnLst/>
              <a:rect l="l" t="t" r="r" b="b"/>
              <a:pathLst>
                <a:path w="1764029" h="162560">
                  <a:moveTo>
                    <a:pt x="1746008" y="0"/>
                  </a:moveTo>
                  <a:lnTo>
                    <a:pt x="18008" y="0"/>
                  </a:lnTo>
                  <a:lnTo>
                    <a:pt x="11015" y="1418"/>
                  </a:lnTo>
                  <a:lnTo>
                    <a:pt x="5289" y="5283"/>
                  </a:lnTo>
                  <a:lnTo>
                    <a:pt x="1420" y="11004"/>
                  </a:lnTo>
                  <a:lnTo>
                    <a:pt x="0" y="17995"/>
                  </a:lnTo>
                  <a:lnTo>
                    <a:pt x="0" y="143992"/>
                  </a:lnTo>
                  <a:lnTo>
                    <a:pt x="1420" y="150983"/>
                  </a:lnTo>
                  <a:lnTo>
                    <a:pt x="5289" y="156705"/>
                  </a:lnTo>
                  <a:lnTo>
                    <a:pt x="11015" y="160569"/>
                  </a:lnTo>
                  <a:lnTo>
                    <a:pt x="18008" y="161988"/>
                  </a:lnTo>
                  <a:lnTo>
                    <a:pt x="1746008" y="161988"/>
                  </a:lnTo>
                  <a:lnTo>
                    <a:pt x="1752994" y="160569"/>
                  </a:lnTo>
                  <a:lnTo>
                    <a:pt x="1758716" y="156705"/>
                  </a:lnTo>
                  <a:lnTo>
                    <a:pt x="1762583" y="150983"/>
                  </a:lnTo>
                  <a:lnTo>
                    <a:pt x="1764004" y="143992"/>
                  </a:lnTo>
                  <a:lnTo>
                    <a:pt x="1764004" y="17995"/>
                  </a:lnTo>
                  <a:lnTo>
                    <a:pt x="1762583" y="11004"/>
                  </a:lnTo>
                  <a:lnTo>
                    <a:pt x="1758716" y="5283"/>
                  </a:lnTo>
                  <a:lnTo>
                    <a:pt x="1752994" y="1418"/>
                  </a:lnTo>
                  <a:lnTo>
                    <a:pt x="1746008" y="0"/>
                  </a:lnTo>
                  <a:close/>
                </a:path>
              </a:pathLst>
            </a:custGeom>
            <a:solidFill>
              <a:schemeClr val="bg1">
                <a:lumMod val="75000"/>
              </a:schemeClr>
            </a:solidFill>
          </p:spPr>
          <p:txBody>
            <a:bodyPr wrap="square" lIns="36000" tIns="0" rIns="0" bIns="0" rtlCol="0" anchor="ctr" anchorCtr="0"/>
            <a:lstStyle/>
            <a:p>
              <a:pPr algn="ctr"/>
              <a:r>
                <a:rPr lang="ja-JP" altLang="en-US" sz="800" dirty="0">
                  <a:solidFill>
                    <a:prstClr val="black"/>
                  </a:solidFill>
                  <a:latin typeface="ＭＳ ゴシック" panose="020B0609070205080204" pitchFamily="49" charset="-128"/>
                  <a:ea typeface="ＭＳ ゴシック" panose="020B0609070205080204" pitchFamily="49" charset="-128"/>
                </a:rPr>
                <a:t>名称</a:t>
              </a:r>
              <a:endParaRPr sz="800" dirty="0">
                <a:solidFill>
                  <a:prstClr val="black"/>
                </a:solidFill>
                <a:latin typeface="ＭＳ ゴシック" panose="020B0609070205080204" pitchFamily="49" charset="-128"/>
                <a:ea typeface="ＭＳ ゴシック" panose="020B0609070205080204" pitchFamily="49" charset="-128"/>
              </a:endParaRPr>
            </a:p>
          </p:txBody>
        </p:sp>
        <p:sp>
          <p:nvSpPr>
            <p:cNvPr id="108" name="bk object 18"/>
            <p:cNvSpPr/>
            <p:nvPr/>
          </p:nvSpPr>
          <p:spPr>
            <a:xfrm>
              <a:off x="4122026" y="4193997"/>
              <a:ext cx="1764030" cy="162560"/>
            </a:xfrm>
            <a:custGeom>
              <a:avLst/>
              <a:gdLst/>
              <a:ahLst/>
              <a:cxnLst/>
              <a:rect l="l" t="t" r="r" b="b"/>
              <a:pathLst>
                <a:path w="1764029" h="162560">
                  <a:moveTo>
                    <a:pt x="1745995" y="0"/>
                  </a:moveTo>
                  <a:lnTo>
                    <a:pt x="17995" y="0"/>
                  </a:lnTo>
                  <a:lnTo>
                    <a:pt x="11004" y="1418"/>
                  </a:lnTo>
                  <a:lnTo>
                    <a:pt x="5283" y="5283"/>
                  </a:lnTo>
                  <a:lnTo>
                    <a:pt x="1418" y="11004"/>
                  </a:lnTo>
                  <a:lnTo>
                    <a:pt x="0" y="17995"/>
                  </a:lnTo>
                  <a:lnTo>
                    <a:pt x="0" y="143992"/>
                  </a:lnTo>
                  <a:lnTo>
                    <a:pt x="1418" y="150983"/>
                  </a:lnTo>
                  <a:lnTo>
                    <a:pt x="5283" y="156705"/>
                  </a:lnTo>
                  <a:lnTo>
                    <a:pt x="11004" y="160569"/>
                  </a:lnTo>
                  <a:lnTo>
                    <a:pt x="17995" y="161988"/>
                  </a:lnTo>
                  <a:lnTo>
                    <a:pt x="1745995" y="161988"/>
                  </a:lnTo>
                  <a:lnTo>
                    <a:pt x="1752981" y="160569"/>
                  </a:lnTo>
                  <a:lnTo>
                    <a:pt x="1758703" y="156705"/>
                  </a:lnTo>
                  <a:lnTo>
                    <a:pt x="1762571" y="150983"/>
                  </a:lnTo>
                  <a:lnTo>
                    <a:pt x="1763991" y="143992"/>
                  </a:lnTo>
                  <a:lnTo>
                    <a:pt x="1763991" y="17995"/>
                  </a:lnTo>
                  <a:lnTo>
                    <a:pt x="1762571" y="11004"/>
                  </a:lnTo>
                  <a:lnTo>
                    <a:pt x="1758703" y="5283"/>
                  </a:lnTo>
                  <a:lnTo>
                    <a:pt x="1752981" y="1418"/>
                  </a:lnTo>
                  <a:lnTo>
                    <a:pt x="1745995" y="0"/>
                  </a:lnTo>
                  <a:close/>
                </a:path>
              </a:pathLst>
            </a:custGeom>
            <a:solidFill>
              <a:schemeClr val="bg1">
                <a:lumMod val="75000"/>
              </a:schemeClr>
            </a:solidFill>
          </p:spPr>
          <p:txBody>
            <a:bodyPr wrap="square" lIns="36000" tIns="0" rIns="0" bIns="0" rtlCol="0" anchor="ctr" anchorCtr="0"/>
            <a:lstStyle/>
            <a:p>
              <a:pPr algn="ctr"/>
              <a:r>
                <a:rPr lang="ja-JP" altLang="en-US" sz="800" dirty="0">
                  <a:solidFill>
                    <a:prstClr val="black"/>
                  </a:solidFill>
                  <a:latin typeface="ＭＳ ゴシック" panose="020B0609070205080204" pitchFamily="49" charset="-128"/>
                  <a:ea typeface="ＭＳ ゴシック" panose="020B0609070205080204" pitchFamily="49" charset="-128"/>
                </a:rPr>
                <a:t>所在地</a:t>
              </a:r>
              <a:endParaRPr sz="800" dirty="0">
                <a:solidFill>
                  <a:prstClr val="black"/>
                </a:solidFill>
                <a:latin typeface="ＭＳ ゴシック" panose="020B0609070205080204" pitchFamily="49" charset="-128"/>
                <a:ea typeface="ＭＳ ゴシック" panose="020B0609070205080204" pitchFamily="49" charset="-128"/>
              </a:endParaRPr>
            </a:p>
          </p:txBody>
        </p:sp>
        <p:sp>
          <p:nvSpPr>
            <p:cNvPr id="109" name="bk object 19"/>
            <p:cNvSpPr/>
            <p:nvPr/>
          </p:nvSpPr>
          <p:spPr>
            <a:xfrm>
              <a:off x="5994019" y="4193997"/>
              <a:ext cx="1188085" cy="162560"/>
            </a:xfrm>
            <a:custGeom>
              <a:avLst/>
              <a:gdLst/>
              <a:ahLst/>
              <a:cxnLst/>
              <a:rect l="l" t="t" r="r" b="b"/>
              <a:pathLst>
                <a:path w="1188084" h="162560">
                  <a:moveTo>
                    <a:pt x="1169987" y="0"/>
                  </a:moveTo>
                  <a:lnTo>
                    <a:pt x="17995" y="0"/>
                  </a:lnTo>
                  <a:lnTo>
                    <a:pt x="11010" y="1418"/>
                  </a:lnTo>
                  <a:lnTo>
                    <a:pt x="5287" y="5283"/>
                  </a:lnTo>
                  <a:lnTo>
                    <a:pt x="1420" y="11004"/>
                  </a:lnTo>
                  <a:lnTo>
                    <a:pt x="0" y="17995"/>
                  </a:lnTo>
                  <a:lnTo>
                    <a:pt x="0" y="143992"/>
                  </a:lnTo>
                  <a:lnTo>
                    <a:pt x="1420" y="150983"/>
                  </a:lnTo>
                  <a:lnTo>
                    <a:pt x="5287" y="156705"/>
                  </a:lnTo>
                  <a:lnTo>
                    <a:pt x="11010" y="160569"/>
                  </a:lnTo>
                  <a:lnTo>
                    <a:pt x="17995" y="161988"/>
                  </a:lnTo>
                  <a:lnTo>
                    <a:pt x="1169987" y="161988"/>
                  </a:lnTo>
                  <a:lnTo>
                    <a:pt x="1176973" y="160569"/>
                  </a:lnTo>
                  <a:lnTo>
                    <a:pt x="1182695" y="156705"/>
                  </a:lnTo>
                  <a:lnTo>
                    <a:pt x="1186562" y="150983"/>
                  </a:lnTo>
                  <a:lnTo>
                    <a:pt x="1187983" y="143992"/>
                  </a:lnTo>
                  <a:lnTo>
                    <a:pt x="1187983" y="17995"/>
                  </a:lnTo>
                  <a:lnTo>
                    <a:pt x="1186562" y="11004"/>
                  </a:lnTo>
                  <a:lnTo>
                    <a:pt x="1182695" y="5283"/>
                  </a:lnTo>
                  <a:lnTo>
                    <a:pt x="1176973" y="1418"/>
                  </a:lnTo>
                  <a:lnTo>
                    <a:pt x="1169987" y="0"/>
                  </a:lnTo>
                  <a:close/>
                </a:path>
              </a:pathLst>
            </a:custGeom>
            <a:solidFill>
              <a:schemeClr val="bg1">
                <a:lumMod val="75000"/>
              </a:schemeClr>
            </a:solidFill>
          </p:spPr>
          <p:txBody>
            <a:bodyPr wrap="square" lIns="36000" tIns="0" rIns="0" bIns="0" rtlCol="0" anchor="ctr" anchorCtr="0"/>
            <a:lstStyle/>
            <a:p>
              <a:pPr algn="ctr"/>
              <a:r>
                <a:rPr lang="ja-JP" altLang="en-US" sz="800" spc="30" dirty="0">
                  <a:solidFill>
                    <a:srgbClr val="231F20"/>
                  </a:solidFill>
                  <a:latin typeface="ＭＳ ゴシック" panose="020B0609070205080204" pitchFamily="49" charset="-128"/>
                  <a:ea typeface="ＭＳ ゴシック" panose="020B0609070205080204" pitchFamily="49" charset="-128"/>
                  <a:cs typeface="Meiryo UI"/>
                </a:rPr>
                <a:t>診療した医師等の氏名</a:t>
              </a:r>
              <a:endParaRPr sz="800" dirty="0">
                <a:solidFill>
                  <a:prstClr val="black"/>
                </a:solidFill>
                <a:latin typeface="ＭＳ ゴシック" panose="020B0609070205080204" pitchFamily="49" charset="-128"/>
                <a:ea typeface="ＭＳ ゴシック" panose="020B0609070205080204" pitchFamily="49" charset="-128"/>
              </a:endParaRPr>
            </a:p>
          </p:txBody>
        </p:sp>
        <p:sp>
          <p:nvSpPr>
            <p:cNvPr id="110" name="bk object 20"/>
            <p:cNvSpPr/>
            <p:nvPr/>
          </p:nvSpPr>
          <p:spPr>
            <a:xfrm>
              <a:off x="2250008" y="4842001"/>
              <a:ext cx="1764030" cy="162560"/>
            </a:xfrm>
            <a:custGeom>
              <a:avLst/>
              <a:gdLst/>
              <a:ahLst/>
              <a:cxnLst/>
              <a:rect l="l" t="t" r="r" b="b"/>
              <a:pathLst>
                <a:path w="1764029" h="162560">
                  <a:moveTo>
                    <a:pt x="1746008" y="0"/>
                  </a:moveTo>
                  <a:lnTo>
                    <a:pt x="18008" y="0"/>
                  </a:lnTo>
                  <a:lnTo>
                    <a:pt x="11015" y="1418"/>
                  </a:lnTo>
                  <a:lnTo>
                    <a:pt x="5289" y="5283"/>
                  </a:lnTo>
                  <a:lnTo>
                    <a:pt x="1420" y="11004"/>
                  </a:lnTo>
                  <a:lnTo>
                    <a:pt x="0" y="17995"/>
                  </a:lnTo>
                  <a:lnTo>
                    <a:pt x="0" y="143992"/>
                  </a:lnTo>
                  <a:lnTo>
                    <a:pt x="1420" y="150983"/>
                  </a:lnTo>
                  <a:lnTo>
                    <a:pt x="5289" y="156705"/>
                  </a:lnTo>
                  <a:lnTo>
                    <a:pt x="11015" y="160569"/>
                  </a:lnTo>
                  <a:lnTo>
                    <a:pt x="18008" y="161988"/>
                  </a:lnTo>
                  <a:lnTo>
                    <a:pt x="1746008" y="161988"/>
                  </a:lnTo>
                  <a:lnTo>
                    <a:pt x="1752994" y="160569"/>
                  </a:lnTo>
                  <a:lnTo>
                    <a:pt x="1758716" y="156705"/>
                  </a:lnTo>
                  <a:lnTo>
                    <a:pt x="1762583" y="150983"/>
                  </a:lnTo>
                  <a:lnTo>
                    <a:pt x="1764004" y="143992"/>
                  </a:lnTo>
                  <a:lnTo>
                    <a:pt x="1764004" y="17995"/>
                  </a:lnTo>
                  <a:lnTo>
                    <a:pt x="1762583" y="11004"/>
                  </a:lnTo>
                  <a:lnTo>
                    <a:pt x="1758716" y="5283"/>
                  </a:lnTo>
                  <a:lnTo>
                    <a:pt x="1752994" y="1418"/>
                  </a:lnTo>
                  <a:lnTo>
                    <a:pt x="1746008" y="0"/>
                  </a:lnTo>
                  <a:close/>
                </a:path>
              </a:pathLst>
            </a:custGeom>
            <a:solidFill>
              <a:schemeClr val="bg1">
                <a:lumMod val="75000"/>
              </a:schemeClr>
            </a:solidFill>
          </p:spPr>
          <p:txBody>
            <a:bodyPr wrap="square" lIns="36000" tIns="0" rIns="0" bIns="0" rtlCol="0" anchor="ctr" anchorCtr="0"/>
            <a:lstStyle/>
            <a:p>
              <a:pPr algn="ctr"/>
              <a:r>
                <a:rPr lang="ja-JP" altLang="en-US" sz="800" dirty="0">
                  <a:solidFill>
                    <a:prstClr val="black"/>
                  </a:solidFill>
                  <a:latin typeface="ＭＳ ゴシック" panose="020B0609070205080204" pitchFamily="49" charset="-128"/>
                  <a:ea typeface="ＭＳ ゴシック" panose="020B0609070205080204" pitchFamily="49" charset="-128"/>
                </a:rPr>
                <a:t>名称</a:t>
              </a:r>
              <a:endParaRPr sz="800" dirty="0">
                <a:solidFill>
                  <a:prstClr val="black"/>
                </a:solidFill>
                <a:latin typeface="ＭＳ ゴシック" panose="020B0609070205080204" pitchFamily="49" charset="-128"/>
                <a:ea typeface="ＭＳ ゴシック" panose="020B0609070205080204" pitchFamily="49" charset="-128"/>
              </a:endParaRPr>
            </a:p>
          </p:txBody>
        </p:sp>
        <p:sp>
          <p:nvSpPr>
            <p:cNvPr id="111" name="bk object 21"/>
            <p:cNvSpPr/>
            <p:nvPr/>
          </p:nvSpPr>
          <p:spPr>
            <a:xfrm>
              <a:off x="4122026" y="4842001"/>
              <a:ext cx="1764030" cy="162560"/>
            </a:xfrm>
            <a:custGeom>
              <a:avLst/>
              <a:gdLst/>
              <a:ahLst/>
              <a:cxnLst/>
              <a:rect l="l" t="t" r="r" b="b"/>
              <a:pathLst>
                <a:path w="1764029" h="162560">
                  <a:moveTo>
                    <a:pt x="1745995" y="0"/>
                  </a:moveTo>
                  <a:lnTo>
                    <a:pt x="17995" y="0"/>
                  </a:lnTo>
                  <a:lnTo>
                    <a:pt x="11004" y="1418"/>
                  </a:lnTo>
                  <a:lnTo>
                    <a:pt x="5283" y="5283"/>
                  </a:lnTo>
                  <a:lnTo>
                    <a:pt x="1418" y="11004"/>
                  </a:lnTo>
                  <a:lnTo>
                    <a:pt x="0" y="17995"/>
                  </a:lnTo>
                  <a:lnTo>
                    <a:pt x="0" y="143992"/>
                  </a:lnTo>
                  <a:lnTo>
                    <a:pt x="1418" y="150983"/>
                  </a:lnTo>
                  <a:lnTo>
                    <a:pt x="5283" y="156705"/>
                  </a:lnTo>
                  <a:lnTo>
                    <a:pt x="11004" y="160569"/>
                  </a:lnTo>
                  <a:lnTo>
                    <a:pt x="17995" y="161988"/>
                  </a:lnTo>
                  <a:lnTo>
                    <a:pt x="1745995" y="161988"/>
                  </a:lnTo>
                  <a:lnTo>
                    <a:pt x="1752981" y="160569"/>
                  </a:lnTo>
                  <a:lnTo>
                    <a:pt x="1758703" y="156705"/>
                  </a:lnTo>
                  <a:lnTo>
                    <a:pt x="1762571" y="150983"/>
                  </a:lnTo>
                  <a:lnTo>
                    <a:pt x="1763991" y="143992"/>
                  </a:lnTo>
                  <a:lnTo>
                    <a:pt x="1763991" y="17995"/>
                  </a:lnTo>
                  <a:lnTo>
                    <a:pt x="1762571" y="11004"/>
                  </a:lnTo>
                  <a:lnTo>
                    <a:pt x="1758703" y="5283"/>
                  </a:lnTo>
                  <a:lnTo>
                    <a:pt x="1752981" y="1418"/>
                  </a:lnTo>
                  <a:lnTo>
                    <a:pt x="1745995" y="0"/>
                  </a:lnTo>
                  <a:close/>
                </a:path>
              </a:pathLst>
            </a:custGeom>
            <a:solidFill>
              <a:schemeClr val="bg1">
                <a:lumMod val="75000"/>
              </a:schemeClr>
            </a:solidFill>
          </p:spPr>
          <p:txBody>
            <a:bodyPr wrap="square" lIns="36000" tIns="0" rIns="0" bIns="0" rtlCol="0" anchor="ctr" anchorCtr="0"/>
            <a:lstStyle/>
            <a:p>
              <a:pPr algn="ctr"/>
              <a:r>
                <a:rPr lang="ja-JP" altLang="en-US" sz="800" dirty="0">
                  <a:solidFill>
                    <a:prstClr val="black"/>
                  </a:solidFill>
                  <a:latin typeface="ＭＳ ゴシック" panose="020B0609070205080204" pitchFamily="49" charset="-128"/>
                  <a:ea typeface="ＭＳ ゴシック" panose="020B0609070205080204" pitchFamily="49" charset="-128"/>
                </a:rPr>
                <a:t>所在地</a:t>
              </a:r>
              <a:endParaRPr sz="800" dirty="0">
                <a:solidFill>
                  <a:prstClr val="black"/>
                </a:solidFill>
                <a:latin typeface="ＭＳ ゴシック" panose="020B0609070205080204" pitchFamily="49" charset="-128"/>
                <a:ea typeface="ＭＳ ゴシック" panose="020B0609070205080204" pitchFamily="49" charset="-128"/>
              </a:endParaRPr>
            </a:p>
          </p:txBody>
        </p:sp>
        <p:sp>
          <p:nvSpPr>
            <p:cNvPr id="112" name="bk object 22"/>
            <p:cNvSpPr/>
            <p:nvPr/>
          </p:nvSpPr>
          <p:spPr>
            <a:xfrm>
              <a:off x="5994019" y="4842001"/>
              <a:ext cx="1188085" cy="162560"/>
            </a:xfrm>
            <a:custGeom>
              <a:avLst/>
              <a:gdLst/>
              <a:ahLst/>
              <a:cxnLst/>
              <a:rect l="l" t="t" r="r" b="b"/>
              <a:pathLst>
                <a:path w="1188084" h="162560">
                  <a:moveTo>
                    <a:pt x="1169987" y="0"/>
                  </a:moveTo>
                  <a:lnTo>
                    <a:pt x="17995" y="0"/>
                  </a:lnTo>
                  <a:lnTo>
                    <a:pt x="11010" y="1418"/>
                  </a:lnTo>
                  <a:lnTo>
                    <a:pt x="5287" y="5283"/>
                  </a:lnTo>
                  <a:lnTo>
                    <a:pt x="1420" y="11004"/>
                  </a:lnTo>
                  <a:lnTo>
                    <a:pt x="0" y="17995"/>
                  </a:lnTo>
                  <a:lnTo>
                    <a:pt x="0" y="143992"/>
                  </a:lnTo>
                  <a:lnTo>
                    <a:pt x="1420" y="150983"/>
                  </a:lnTo>
                  <a:lnTo>
                    <a:pt x="5287" y="156705"/>
                  </a:lnTo>
                  <a:lnTo>
                    <a:pt x="11010" y="160569"/>
                  </a:lnTo>
                  <a:lnTo>
                    <a:pt x="17995" y="161988"/>
                  </a:lnTo>
                  <a:lnTo>
                    <a:pt x="1169987" y="161988"/>
                  </a:lnTo>
                  <a:lnTo>
                    <a:pt x="1176973" y="160569"/>
                  </a:lnTo>
                  <a:lnTo>
                    <a:pt x="1182695" y="156705"/>
                  </a:lnTo>
                  <a:lnTo>
                    <a:pt x="1186562" y="150983"/>
                  </a:lnTo>
                  <a:lnTo>
                    <a:pt x="1187983" y="143992"/>
                  </a:lnTo>
                  <a:lnTo>
                    <a:pt x="1187983" y="17995"/>
                  </a:lnTo>
                  <a:lnTo>
                    <a:pt x="1186562" y="11004"/>
                  </a:lnTo>
                  <a:lnTo>
                    <a:pt x="1182695" y="5283"/>
                  </a:lnTo>
                  <a:lnTo>
                    <a:pt x="1176973" y="1418"/>
                  </a:lnTo>
                  <a:lnTo>
                    <a:pt x="1169987" y="0"/>
                  </a:lnTo>
                  <a:close/>
                </a:path>
              </a:pathLst>
            </a:custGeom>
            <a:solidFill>
              <a:schemeClr val="bg1">
                <a:lumMod val="75000"/>
              </a:schemeClr>
            </a:solidFill>
          </p:spPr>
          <p:txBody>
            <a:bodyPr wrap="square" lIns="36000" tIns="0" rIns="0" bIns="0" rtlCol="0" anchor="ctr" anchorCtr="0"/>
            <a:lstStyle/>
            <a:p>
              <a:pPr algn="ctr"/>
              <a:r>
                <a:rPr lang="ja-JP" altLang="en-US" sz="800" spc="30" dirty="0">
                  <a:solidFill>
                    <a:srgbClr val="231F20"/>
                  </a:solidFill>
                  <a:latin typeface="ＭＳ ゴシック" panose="020B0609070205080204" pitchFamily="49" charset="-128"/>
                  <a:ea typeface="ＭＳ ゴシック" panose="020B0609070205080204" pitchFamily="49" charset="-128"/>
                  <a:cs typeface="Meiryo UI"/>
                </a:rPr>
                <a:t>診療した医師等の氏名</a:t>
              </a:r>
              <a:endParaRPr sz="800" dirty="0">
                <a:solidFill>
                  <a:prstClr val="black"/>
                </a:solidFill>
                <a:latin typeface="ＭＳ ゴシック" panose="020B0609070205080204" pitchFamily="49" charset="-128"/>
                <a:ea typeface="ＭＳ ゴシック" panose="020B0609070205080204" pitchFamily="49" charset="-128"/>
              </a:endParaRPr>
            </a:p>
          </p:txBody>
        </p:sp>
        <p:sp>
          <p:nvSpPr>
            <p:cNvPr id="113" name="bk object 23"/>
            <p:cNvSpPr/>
            <p:nvPr/>
          </p:nvSpPr>
          <p:spPr>
            <a:xfrm>
              <a:off x="5760021" y="5490006"/>
              <a:ext cx="360045" cy="504190"/>
            </a:xfrm>
            <a:custGeom>
              <a:avLst/>
              <a:gdLst/>
              <a:ahLst/>
              <a:cxnLst/>
              <a:rect l="l" t="t" r="r" b="b"/>
              <a:pathLst>
                <a:path w="360045" h="504189">
                  <a:moveTo>
                    <a:pt x="342023" y="0"/>
                  </a:moveTo>
                  <a:lnTo>
                    <a:pt x="17995" y="0"/>
                  </a:lnTo>
                  <a:lnTo>
                    <a:pt x="11010" y="1420"/>
                  </a:lnTo>
                  <a:lnTo>
                    <a:pt x="5287" y="5287"/>
                  </a:lnTo>
                  <a:lnTo>
                    <a:pt x="1420" y="11010"/>
                  </a:lnTo>
                  <a:lnTo>
                    <a:pt x="0" y="17995"/>
                  </a:lnTo>
                  <a:lnTo>
                    <a:pt x="0" y="485990"/>
                  </a:lnTo>
                  <a:lnTo>
                    <a:pt x="1420" y="492976"/>
                  </a:lnTo>
                  <a:lnTo>
                    <a:pt x="5287" y="498698"/>
                  </a:lnTo>
                  <a:lnTo>
                    <a:pt x="11010" y="502566"/>
                  </a:lnTo>
                  <a:lnTo>
                    <a:pt x="17995" y="503986"/>
                  </a:lnTo>
                  <a:lnTo>
                    <a:pt x="342023" y="503986"/>
                  </a:lnTo>
                  <a:lnTo>
                    <a:pt x="349009" y="502566"/>
                  </a:lnTo>
                  <a:lnTo>
                    <a:pt x="354731" y="498698"/>
                  </a:lnTo>
                  <a:lnTo>
                    <a:pt x="358598" y="492976"/>
                  </a:lnTo>
                  <a:lnTo>
                    <a:pt x="360019" y="485990"/>
                  </a:lnTo>
                  <a:lnTo>
                    <a:pt x="360019" y="17995"/>
                  </a:lnTo>
                  <a:lnTo>
                    <a:pt x="358598" y="11010"/>
                  </a:lnTo>
                  <a:lnTo>
                    <a:pt x="354731" y="5287"/>
                  </a:lnTo>
                  <a:lnTo>
                    <a:pt x="349009" y="1420"/>
                  </a:lnTo>
                  <a:lnTo>
                    <a:pt x="342023" y="0"/>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日数</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14" name="bk object 24"/>
            <p:cNvSpPr/>
            <p:nvPr/>
          </p:nvSpPr>
          <p:spPr>
            <a:xfrm>
              <a:off x="5760021" y="6101994"/>
              <a:ext cx="360045" cy="504190"/>
            </a:xfrm>
            <a:custGeom>
              <a:avLst/>
              <a:gdLst/>
              <a:ahLst/>
              <a:cxnLst/>
              <a:rect l="l" t="t" r="r" b="b"/>
              <a:pathLst>
                <a:path w="360045" h="504190">
                  <a:moveTo>
                    <a:pt x="342023" y="0"/>
                  </a:moveTo>
                  <a:lnTo>
                    <a:pt x="17995" y="0"/>
                  </a:lnTo>
                  <a:lnTo>
                    <a:pt x="11010" y="1420"/>
                  </a:lnTo>
                  <a:lnTo>
                    <a:pt x="5287" y="5287"/>
                  </a:lnTo>
                  <a:lnTo>
                    <a:pt x="1420" y="11010"/>
                  </a:lnTo>
                  <a:lnTo>
                    <a:pt x="0" y="17995"/>
                  </a:lnTo>
                  <a:lnTo>
                    <a:pt x="0" y="486016"/>
                  </a:lnTo>
                  <a:lnTo>
                    <a:pt x="1420" y="493001"/>
                  </a:lnTo>
                  <a:lnTo>
                    <a:pt x="5287" y="498724"/>
                  </a:lnTo>
                  <a:lnTo>
                    <a:pt x="11010" y="502591"/>
                  </a:lnTo>
                  <a:lnTo>
                    <a:pt x="17995" y="504012"/>
                  </a:lnTo>
                  <a:lnTo>
                    <a:pt x="342023" y="504012"/>
                  </a:lnTo>
                  <a:lnTo>
                    <a:pt x="349009" y="502591"/>
                  </a:lnTo>
                  <a:lnTo>
                    <a:pt x="354731" y="498724"/>
                  </a:lnTo>
                  <a:lnTo>
                    <a:pt x="358598" y="493001"/>
                  </a:lnTo>
                  <a:lnTo>
                    <a:pt x="360019" y="486016"/>
                  </a:lnTo>
                  <a:lnTo>
                    <a:pt x="360019" y="17995"/>
                  </a:lnTo>
                  <a:lnTo>
                    <a:pt x="358598" y="11010"/>
                  </a:lnTo>
                  <a:lnTo>
                    <a:pt x="354731" y="5287"/>
                  </a:lnTo>
                  <a:lnTo>
                    <a:pt x="349009" y="1420"/>
                  </a:lnTo>
                  <a:lnTo>
                    <a:pt x="342023" y="0"/>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日数</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15" name="bk object 25"/>
            <p:cNvSpPr/>
            <p:nvPr/>
          </p:nvSpPr>
          <p:spPr>
            <a:xfrm>
              <a:off x="4716005" y="2484005"/>
              <a:ext cx="828040" cy="432434"/>
            </a:xfrm>
            <a:custGeom>
              <a:avLst/>
              <a:gdLst/>
              <a:ahLst/>
              <a:cxnLst/>
              <a:rect l="l" t="t" r="r" b="b"/>
              <a:pathLst>
                <a:path w="828039" h="432435">
                  <a:moveTo>
                    <a:pt x="828001" y="431990"/>
                  </a:moveTo>
                  <a:lnTo>
                    <a:pt x="0" y="431990"/>
                  </a:lnTo>
                  <a:lnTo>
                    <a:pt x="0" y="0"/>
                  </a:lnTo>
                  <a:lnTo>
                    <a:pt x="828001" y="0"/>
                  </a:lnTo>
                  <a:lnTo>
                    <a:pt x="828001" y="43199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３ 発病または</a:t>
              </a:r>
              <a:endParaRPr lang="en-US" altLang="ja-JP" sz="900" dirty="0">
                <a:solidFill>
                  <a:prstClr val="black"/>
                </a:solidFill>
                <a:latin typeface="ＭＳ ゴシック" panose="020B0609070205080204" pitchFamily="49" charset="-128"/>
                <a:ea typeface="ＭＳ ゴシック" panose="020B0609070205080204" pitchFamily="49" charset="-128"/>
              </a:endParaRPr>
            </a:p>
            <a:p>
              <a:r>
                <a:rPr lang="ja-JP" altLang="en-US" sz="900" dirty="0">
                  <a:solidFill>
                    <a:prstClr val="black"/>
                  </a:solidFill>
                  <a:latin typeface="ＭＳ ゴシック" panose="020B0609070205080204" pitchFamily="49" charset="-128"/>
                  <a:ea typeface="ＭＳ ゴシック" panose="020B0609070205080204" pitchFamily="49" charset="-128"/>
                </a:rPr>
                <a:t>　 負傷年月日</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16" name="bk object 31"/>
            <p:cNvSpPr/>
            <p:nvPr/>
          </p:nvSpPr>
          <p:spPr>
            <a:xfrm>
              <a:off x="4715979" y="2106028"/>
              <a:ext cx="828040" cy="324485"/>
            </a:xfrm>
            <a:custGeom>
              <a:avLst/>
              <a:gdLst/>
              <a:ahLst/>
              <a:cxnLst/>
              <a:rect l="l" t="t" r="r" b="b"/>
              <a:pathLst>
                <a:path w="828039" h="324485">
                  <a:moveTo>
                    <a:pt x="810018" y="0"/>
                  </a:moveTo>
                  <a:lnTo>
                    <a:pt x="18008" y="0"/>
                  </a:lnTo>
                  <a:lnTo>
                    <a:pt x="11015" y="1418"/>
                  </a:lnTo>
                  <a:lnTo>
                    <a:pt x="5289" y="5283"/>
                  </a:lnTo>
                  <a:lnTo>
                    <a:pt x="1420" y="11004"/>
                  </a:lnTo>
                  <a:lnTo>
                    <a:pt x="0" y="17995"/>
                  </a:lnTo>
                  <a:lnTo>
                    <a:pt x="0" y="305993"/>
                  </a:lnTo>
                  <a:lnTo>
                    <a:pt x="1420" y="312984"/>
                  </a:lnTo>
                  <a:lnTo>
                    <a:pt x="5289" y="318706"/>
                  </a:lnTo>
                  <a:lnTo>
                    <a:pt x="11015" y="322570"/>
                  </a:lnTo>
                  <a:lnTo>
                    <a:pt x="18008" y="323989"/>
                  </a:lnTo>
                  <a:lnTo>
                    <a:pt x="810018" y="323989"/>
                  </a:lnTo>
                  <a:lnTo>
                    <a:pt x="817002" y="322570"/>
                  </a:lnTo>
                  <a:lnTo>
                    <a:pt x="822720" y="318706"/>
                  </a:lnTo>
                  <a:lnTo>
                    <a:pt x="826583" y="312984"/>
                  </a:lnTo>
                  <a:lnTo>
                    <a:pt x="828001" y="305993"/>
                  </a:lnTo>
                  <a:lnTo>
                    <a:pt x="828001" y="17995"/>
                  </a:lnTo>
                  <a:lnTo>
                    <a:pt x="826583" y="11004"/>
                  </a:lnTo>
                  <a:lnTo>
                    <a:pt x="822720" y="5283"/>
                  </a:lnTo>
                  <a:lnTo>
                    <a:pt x="817002" y="1418"/>
                  </a:lnTo>
                  <a:lnTo>
                    <a:pt x="810018" y="0"/>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生年月日</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17" name="bk object 32"/>
            <p:cNvSpPr/>
            <p:nvPr/>
          </p:nvSpPr>
          <p:spPr>
            <a:xfrm>
              <a:off x="2249970" y="2106028"/>
              <a:ext cx="324485" cy="324485"/>
            </a:xfrm>
            <a:custGeom>
              <a:avLst/>
              <a:gdLst/>
              <a:ahLst/>
              <a:cxnLst/>
              <a:rect l="l" t="t" r="r" b="b"/>
              <a:pathLst>
                <a:path w="324485" h="324485">
                  <a:moveTo>
                    <a:pt x="306006" y="0"/>
                  </a:moveTo>
                  <a:lnTo>
                    <a:pt x="18008" y="0"/>
                  </a:lnTo>
                  <a:lnTo>
                    <a:pt x="11021" y="1418"/>
                  </a:lnTo>
                  <a:lnTo>
                    <a:pt x="5294" y="5283"/>
                  </a:lnTo>
                  <a:lnTo>
                    <a:pt x="1422" y="11004"/>
                  </a:lnTo>
                  <a:lnTo>
                    <a:pt x="0" y="17995"/>
                  </a:lnTo>
                  <a:lnTo>
                    <a:pt x="0" y="305993"/>
                  </a:lnTo>
                  <a:lnTo>
                    <a:pt x="1422" y="312984"/>
                  </a:lnTo>
                  <a:lnTo>
                    <a:pt x="5294" y="318706"/>
                  </a:lnTo>
                  <a:lnTo>
                    <a:pt x="11021" y="322570"/>
                  </a:lnTo>
                  <a:lnTo>
                    <a:pt x="18008" y="323989"/>
                  </a:lnTo>
                  <a:lnTo>
                    <a:pt x="306006" y="323989"/>
                  </a:lnTo>
                  <a:lnTo>
                    <a:pt x="312997" y="322570"/>
                  </a:lnTo>
                  <a:lnTo>
                    <a:pt x="318719" y="318706"/>
                  </a:lnTo>
                  <a:lnTo>
                    <a:pt x="322583" y="312984"/>
                  </a:lnTo>
                  <a:lnTo>
                    <a:pt x="324002" y="305993"/>
                  </a:lnTo>
                  <a:lnTo>
                    <a:pt x="324002" y="17995"/>
                  </a:lnTo>
                  <a:lnTo>
                    <a:pt x="322583" y="11004"/>
                  </a:lnTo>
                  <a:lnTo>
                    <a:pt x="318719" y="5283"/>
                  </a:lnTo>
                  <a:lnTo>
                    <a:pt x="312997" y="1418"/>
                  </a:lnTo>
                  <a:lnTo>
                    <a:pt x="306006"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氏名</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18" name="bk object 33"/>
            <p:cNvSpPr/>
            <p:nvPr/>
          </p:nvSpPr>
          <p:spPr>
            <a:xfrm>
              <a:off x="791982" y="6047994"/>
              <a:ext cx="6444615" cy="0"/>
            </a:xfrm>
            <a:custGeom>
              <a:avLst/>
              <a:gdLst/>
              <a:ahLst/>
              <a:cxnLst/>
              <a:rect l="l" t="t" r="r" b="b"/>
              <a:pathLst>
                <a:path w="6444615">
                  <a:moveTo>
                    <a:pt x="0" y="0"/>
                  </a:moveTo>
                  <a:lnTo>
                    <a:pt x="6444005" y="0"/>
                  </a:lnTo>
                </a:path>
              </a:pathLst>
            </a:custGeom>
            <a:ln w="5397">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119" name="bk object 34"/>
            <p:cNvSpPr/>
            <p:nvPr/>
          </p:nvSpPr>
          <p:spPr>
            <a:xfrm>
              <a:off x="2196020" y="4787988"/>
              <a:ext cx="5039995" cy="0"/>
            </a:xfrm>
            <a:custGeom>
              <a:avLst/>
              <a:gdLst/>
              <a:ahLst/>
              <a:cxnLst/>
              <a:rect l="l" t="t" r="r" b="b"/>
              <a:pathLst>
                <a:path w="5039995">
                  <a:moveTo>
                    <a:pt x="0" y="0"/>
                  </a:moveTo>
                  <a:lnTo>
                    <a:pt x="5039995" y="0"/>
                  </a:lnTo>
                </a:path>
              </a:pathLst>
            </a:custGeom>
            <a:ln w="5397">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120" name="bk object 35"/>
            <p:cNvSpPr/>
            <p:nvPr/>
          </p:nvSpPr>
          <p:spPr>
            <a:xfrm>
              <a:off x="4068000" y="4139996"/>
              <a:ext cx="0" cy="1296035"/>
            </a:xfrm>
            <a:custGeom>
              <a:avLst/>
              <a:gdLst/>
              <a:ahLst/>
              <a:cxnLst/>
              <a:rect l="l" t="t" r="r" b="b"/>
              <a:pathLst>
                <a:path h="1296035">
                  <a:moveTo>
                    <a:pt x="0" y="1296009"/>
                  </a:moveTo>
                  <a:lnTo>
                    <a:pt x="0" y="0"/>
                  </a:lnTo>
                </a:path>
              </a:pathLst>
            </a:custGeom>
            <a:ln w="5397">
              <a:solidFill>
                <a:srgbClr val="231F20"/>
              </a:solidFill>
              <a:prstDash val="dash"/>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121" name="bk object 36"/>
            <p:cNvSpPr/>
            <p:nvPr/>
          </p:nvSpPr>
          <p:spPr>
            <a:xfrm>
              <a:off x="5940006" y="4139996"/>
              <a:ext cx="0" cy="1296035"/>
            </a:xfrm>
            <a:custGeom>
              <a:avLst/>
              <a:gdLst/>
              <a:ahLst/>
              <a:cxnLst/>
              <a:rect l="l" t="t" r="r" b="b"/>
              <a:pathLst>
                <a:path h="1296035">
                  <a:moveTo>
                    <a:pt x="0" y="1296009"/>
                  </a:moveTo>
                  <a:lnTo>
                    <a:pt x="0" y="0"/>
                  </a:lnTo>
                </a:path>
              </a:pathLst>
            </a:custGeom>
            <a:ln w="5397">
              <a:solidFill>
                <a:srgbClr val="231F20"/>
              </a:solidFill>
              <a:prstDash val="dash"/>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125" name="bk object 37"/>
            <p:cNvSpPr/>
            <p:nvPr/>
          </p:nvSpPr>
          <p:spPr>
            <a:xfrm>
              <a:off x="324002" y="1669694"/>
              <a:ext cx="215998" cy="7543124"/>
            </a:xfrm>
            <a:custGeom>
              <a:avLst/>
              <a:gdLst/>
              <a:ahLst/>
              <a:cxnLst/>
              <a:rect l="l" t="t" r="r" b="b"/>
              <a:pathLst>
                <a:path w="216534" h="7490459">
                  <a:moveTo>
                    <a:pt x="216001" y="0"/>
                  </a:moveTo>
                  <a:lnTo>
                    <a:pt x="36004" y="0"/>
                  </a:lnTo>
                  <a:lnTo>
                    <a:pt x="22025" y="2839"/>
                  </a:lnTo>
                  <a:lnTo>
                    <a:pt x="10577" y="10571"/>
                  </a:lnTo>
                  <a:lnTo>
                    <a:pt x="2841" y="22015"/>
                  </a:lnTo>
                  <a:lnTo>
                    <a:pt x="0" y="35991"/>
                  </a:lnTo>
                  <a:lnTo>
                    <a:pt x="0" y="7454061"/>
                  </a:lnTo>
                  <a:lnTo>
                    <a:pt x="2841" y="7468045"/>
                  </a:lnTo>
                  <a:lnTo>
                    <a:pt x="10577" y="7479493"/>
                  </a:lnTo>
                  <a:lnTo>
                    <a:pt x="22025" y="7487226"/>
                  </a:lnTo>
                  <a:lnTo>
                    <a:pt x="36004" y="7490066"/>
                  </a:lnTo>
                  <a:lnTo>
                    <a:pt x="216001" y="7490066"/>
                  </a:lnTo>
                  <a:lnTo>
                    <a:pt x="216001" y="0"/>
                  </a:lnTo>
                  <a:close/>
                </a:path>
              </a:pathLst>
            </a:custGeom>
            <a:solidFill>
              <a:srgbClr val="6D6E71"/>
            </a:solidFill>
          </p:spPr>
          <p:txBody>
            <a:bodyPr vert="eaVert" wrap="square" lIns="0" tIns="72000" rIns="0" bIns="0" rtlCol="0" anchor="ctr" anchorCtr="0"/>
            <a:lstStyle/>
            <a:p>
              <a:r>
                <a:rPr lang="ja-JP" altLang="en-US" sz="1000" b="1" dirty="0">
                  <a:solidFill>
                    <a:prstClr val="white"/>
                  </a:solidFill>
                  <a:latin typeface="ＭＳ ゴシック" panose="020B0609070205080204" pitchFamily="49" charset="-128"/>
                  <a:ea typeface="ＭＳ ゴシック" panose="020B0609070205080204" pitchFamily="49" charset="-128"/>
                </a:rPr>
                <a:t>申請内容</a:t>
              </a:r>
              <a:endParaRPr sz="1000" b="1" dirty="0">
                <a:solidFill>
                  <a:prstClr val="white"/>
                </a:solidFill>
                <a:latin typeface="ＭＳ ゴシック" panose="020B0609070205080204" pitchFamily="49" charset="-128"/>
                <a:ea typeface="ＭＳ ゴシック" panose="020B0609070205080204" pitchFamily="49" charset="-128"/>
              </a:endParaRPr>
            </a:p>
          </p:txBody>
        </p:sp>
        <p:sp>
          <p:nvSpPr>
            <p:cNvPr id="127" name="bk object 38"/>
            <p:cNvSpPr/>
            <p:nvPr/>
          </p:nvSpPr>
          <p:spPr>
            <a:xfrm>
              <a:off x="324002" y="1669694"/>
              <a:ext cx="6912609" cy="7543125"/>
            </a:xfrm>
            <a:custGeom>
              <a:avLst/>
              <a:gdLst/>
              <a:ahLst/>
              <a:cxnLst/>
              <a:rect l="l" t="t" r="r" b="b"/>
              <a:pathLst>
                <a:path w="6912609" h="7490459">
                  <a:moveTo>
                    <a:pt x="6912000" y="7454061"/>
                  </a:moveTo>
                  <a:lnTo>
                    <a:pt x="6909160" y="7468045"/>
                  </a:lnTo>
                  <a:lnTo>
                    <a:pt x="6901427" y="7479493"/>
                  </a:lnTo>
                  <a:lnTo>
                    <a:pt x="6889979" y="7487226"/>
                  </a:lnTo>
                  <a:lnTo>
                    <a:pt x="6875995" y="7490066"/>
                  </a:lnTo>
                  <a:lnTo>
                    <a:pt x="35991" y="7490066"/>
                  </a:lnTo>
                  <a:lnTo>
                    <a:pt x="22015" y="7487226"/>
                  </a:lnTo>
                  <a:lnTo>
                    <a:pt x="10571" y="7479493"/>
                  </a:lnTo>
                  <a:lnTo>
                    <a:pt x="2839" y="7468045"/>
                  </a:lnTo>
                  <a:lnTo>
                    <a:pt x="0" y="7454061"/>
                  </a:lnTo>
                  <a:lnTo>
                    <a:pt x="0" y="35991"/>
                  </a:lnTo>
                  <a:lnTo>
                    <a:pt x="2839" y="22015"/>
                  </a:lnTo>
                  <a:lnTo>
                    <a:pt x="10571" y="10571"/>
                  </a:lnTo>
                  <a:lnTo>
                    <a:pt x="22015" y="2839"/>
                  </a:lnTo>
                  <a:lnTo>
                    <a:pt x="35991" y="0"/>
                  </a:lnTo>
                  <a:lnTo>
                    <a:pt x="6875995" y="0"/>
                  </a:lnTo>
                  <a:lnTo>
                    <a:pt x="6889979" y="2839"/>
                  </a:lnTo>
                  <a:lnTo>
                    <a:pt x="6901427" y="10571"/>
                  </a:lnTo>
                  <a:lnTo>
                    <a:pt x="6909160" y="22015"/>
                  </a:lnTo>
                  <a:lnTo>
                    <a:pt x="6912000" y="35991"/>
                  </a:lnTo>
                  <a:lnTo>
                    <a:pt x="6912000" y="7454061"/>
                  </a:lnTo>
                  <a:close/>
                </a:path>
              </a:pathLst>
            </a:custGeom>
            <a:ln w="28803">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128" name="bk object 41"/>
            <p:cNvSpPr/>
            <p:nvPr/>
          </p:nvSpPr>
          <p:spPr>
            <a:xfrm>
              <a:off x="539991" y="5436006"/>
              <a:ext cx="6696075" cy="0"/>
            </a:xfrm>
            <a:custGeom>
              <a:avLst/>
              <a:gdLst/>
              <a:ahLst/>
              <a:cxnLst/>
              <a:rect l="l" t="t" r="r" b="b"/>
              <a:pathLst>
                <a:path w="6696075">
                  <a:moveTo>
                    <a:pt x="0" y="0"/>
                  </a:moveTo>
                  <a:lnTo>
                    <a:pt x="6696036"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130" name="bk object 42"/>
            <p:cNvSpPr/>
            <p:nvPr/>
          </p:nvSpPr>
          <p:spPr>
            <a:xfrm>
              <a:off x="539991" y="6660006"/>
              <a:ext cx="6696075" cy="0"/>
            </a:xfrm>
            <a:custGeom>
              <a:avLst/>
              <a:gdLst/>
              <a:ahLst/>
              <a:cxnLst/>
              <a:rect l="l" t="t" r="r" b="b"/>
              <a:pathLst>
                <a:path w="6696075">
                  <a:moveTo>
                    <a:pt x="0" y="0"/>
                  </a:moveTo>
                  <a:lnTo>
                    <a:pt x="6696036"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131" name="bk object 43"/>
            <p:cNvSpPr/>
            <p:nvPr/>
          </p:nvSpPr>
          <p:spPr>
            <a:xfrm>
              <a:off x="539991" y="7093105"/>
              <a:ext cx="6696075" cy="0"/>
            </a:xfrm>
            <a:custGeom>
              <a:avLst/>
              <a:gdLst/>
              <a:ahLst/>
              <a:cxnLst/>
              <a:rect l="l" t="t" r="r" b="b"/>
              <a:pathLst>
                <a:path w="6696075">
                  <a:moveTo>
                    <a:pt x="0" y="0"/>
                  </a:moveTo>
                  <a:lnTo>
                    <a:pt x="6696036"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132" name="bk object 44"/>
            <p:cNvSpPr/>
            <p:nvPr/>
          </p:nvSpPr>
          <p:spPr>
            <a:xfrm>
              <a:off x="539991" y="7544998"/>
              <a:ext cx="6696075" cy="0"/>
            </a:xfrm>
            <a:custGeom>
              <a:avLst/>
              <a:gdLst/>
              <a:ahLst/>
              <a:cxnLst/>
              <a:rect l="l" t="t" r="r" b="b"/>
              <a:pathLst>
                <a:path w="6696075">
                  <a:moveTo>
                    <a:pt x="0" y="0"/>
                  </a:moveTo>
                  <a:lnTo>
                    <a:pt x="6696036"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133" name="bk object 45"/>
            <p:cNvSpPr/>
            <p:nvPr/>
          </p:nvSpPr>
          <p:spPr>
            <a:xfrm>
              <a:off x="2303995" y="7040937"/>
              <a:ext cx="2016125" cy="0"/>
            </a:xfrm>
            <a:custGeom>
              <a:avLst/>
              <a:gdLst/>
              <a:ahLst/>
              <a:cxnLst/>
              <a:rect l="l" t="t" r="r" b="b"/>
              <a:pathLst>
                <a:path w="2016125">
                  <a:moveTo>
                    <a:pt x="0" y="0"/>
                  </a:moveTo>
                  <a:lnTo>
                    <a:pt x="2015998" y="0"/>
                  </a:lnTo>
                </a:path>
              </a:pathLst>
            </a:custGeom>
            <a:ln w="5397">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134" name="bk object 46"/>
            <p:cNvSpPr/>
            <p:nvPr/>
          </p:nvSpPr>
          <p:spPr>
            <a:xfrm>
              <a:off x="539991" y="4139984"/>
              <a:ext cx="6696075" cy="0"/>
            </a:xfrm>
            <a:custGeom>
              <a:avLst/>
              <a:gdLst/>
              <a:ahLst/>
              <a:cxnLst/>
              <a:rect l="l" t="t" r="r" b="b"/>
              <a:pathLst>
                <a:path w="6696075">
                  <a:moveTo>
                    <a:pt x="0" y="0"/>
                  </a:moveTo>
                  <a:lnTo>
                    <a:pt x="6696036"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135" name="bk object 47"/>
            <p:cNvSpPr/>
            <p:nvPr/>
          </p:nvSpPr>
          <p:spPr>
            <a:xfrm>
              <a:off x="539991" y="2484005"/>
              <a:ext cx="6696075" cy="0"/>
            </a:xfrm>
            <a:custGeom>
              <a:avLst/>
              <a:gdLst/>
              <a:ahLst/>
              <a:cxnLst/>
              <a:rect l="l" t="t" r="r" b="b"/>
              <a:pathLst>
                <a:path w="6696075">
                  <a:moveTo>
                    <a:pt x="0" y="0"/>
                  </a:moveTo>
                  <a:lnTo>
                    <a:pt x="6696036"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137" name="bk object 48"/>
            <p:cNvSpPr/>
            <p:nvPr/>
          </p:nvSpPr>
          <p:spPr>
            <a:xfrm>
              <a:off x="539991" y="2915996"/>
              <a:ext cx="6696075" cy="0"/>
            </a:xfrm>
            <a:custGeom>
              <a:avLst/>
              <a:gdLst/>
              <a:ahLst/>
              <a:cxnLst/>
              <a:rect l="l" t="t" r="r" b="b"/>
              <a:pathLst>
                <a:path w="6696075">
                  <a:moveTo>
                    <a:pt x="0" y="0"/>
                  </a:moveTo>
                  <a:lnTo>
                    <a:pt x="6696036"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139" name="object 8"/>
            <p:cNvSpPr/>
            <p:nvPr/>
          </p:nvSpPr>
          <p:spPr>
            <a:xfrm>
              <a:off x="2303995" y="3401986"/>
              <a:ext cx="216535" cy="252095"/>
            </a:xfrm>
            <a:custGeom>
              <a:avLst/>
              <a:gdLst/>
              <a:ahLst/>
              <a:cxnLst/>
              <a:rect l="l" t="t" r="r" b="b"/>
              <a:pathLst>
                <a:path w="216535" h="252095">
                  <a:moveTo>
                    <a:pt x="215988" y="252018"/>
                  </a:moveTo>
                  <a:lnTo>
                    <a:pt x="0" y="252018"/>
                  </a:lnTo>
                  <a:lnTo>
                    <a:pt x="0" y="0"/>
                  </a:lnTo>
                  <a:lnTo>
                    <a:pt x="215988" y="0"/>
                  </a:lnTo>
                  <a:lnTo>
                    <a:pt x="215988" y="252018"/>
                  </a:lnTo>
                  <a:close/>
                </a:path>
              </a:pathLst>
            </a:custGeom>
            <a:ln w="5397">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141" name="object 11"/>
            <p:cNvSpPr/>
            <p:nvPr/>
          </p:nvSpPr>
          <p:spPr>
            <a:xfrm>
              <a:off x="3077997" y="2987992"/>
              <a:ext cx="72390" cy="828040"/>
            </a:xfrm>
            <a:custGeom>
              <a:avLst/>
              <a:gdLst/>
              <a:ahLst/>
              <a:cxnLst/>
              <a:rect l="l" t="t" r="r" b="b"/>
              <a:pathLst>
                <a:path w="72389" h="828039">
                  <a:moveTo>
                    <a:pt x="71996" y="828001"/>
                  </a:moveTo>
                  <a:lnTo>
                    <a:pt x="35991" y="828001"/>
                  </a:lnTo>
                  <a:lnTo>
                    <a:pt x="22015" y="825162"/>
                  </a:lnTo>
                  <a:lnTo>
                    <a:pt x="10571" y="817430"/>
                  </a:lnTo>
                  <a:lnTo>
                    <a:pt x="2839" y="805986"/>
                  </a:lnTo>
                  <a:lnTo>
                    <a:pt x="0" y="792010"/>
                  </a:lnTo>
                  <a:lnTo>
                    <a:pt x="0" y="36004"/>
                  </a:lnTo>
                  <a:lnTo>
                    <a:pt x="2839" y="22025"/>
                  </a:lnTo>
                  <a:lnTo>
                    <a:pt x="10571" y="10577"/>
                  </a:lnTo>
                  <a:lnTo>
                    <a:pt x="22015" y="2841"/>
                  </a:lnTo>
                  <a:lnTo>
                    <a:pt x="35991" y="0"/>
                  </a:lnTo>
                  <a:lnTo>
                    <a:pt x="71996" y="0"/>
                  </a:lnTo>
                </a:path>
              </a:pathLst>
            </a:custGeom>
            <a:ln w="5397">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143" name="object 12"/>
            <p:cNvSpPr/>
            <p:nvPr/>
          </p:nvSpPr>
          <p:spPr>
            <a:xfrm>
              <a:off x="7055993" y="2987992"/>
              <a:ext cx="72390" cy="828040"/>
            </a:xfrm>
            <a:custGeom>
              <a:avLst/>
              <a:gdLst/>
              <a:ahLst/>
              <a:cxnLst/>
              <a:rect l="l" t="t" r="r" b="b"/>
              <a:pathLst>
                <a:path w="72390" h="828039">
                  <a:moveTo>
                    <a:pt x="0" y="828001"/>
                  </a:moveTo>
                  <a:lnTo>
                    <a:pt x="36004" y="828001"/>
                  </a:lnTo>
                  <a:lnTo>
                    <a:pt x="49988" y="825162"/>
                  </a:lnTo>
                  <a:lnTo>
                    <a:pt x="61436" y="817430"/>
                  </a:lnTo>
                  <a:lnTo>
                    <a:pt x="69169" y="805986"/>
                  </a:lnTo>
                  <a:lnTo>
                    <a:pt x="72009" y="792010"/>
                  </a:lnTo>
                  <a:lnTo>
                    <a:pt x="72009" y="36004"/>
                  </a:lnTo>
                  <a:lnTo>
                    <a:pt x="69169" y="22025"/>
                  </a:lnTo>
                  <a:lnTo>
                    <a:pt x="61436" y="10577"/>
                  </a:lnTo>
                  <a:lnTo>
                    <a:pt x="49988" y="2841"/>
                  </a:lnTo>
                  <a:lnTo>
                    <a:pt x="36004" y="0"/>
                  </a:lnTo>
                  <a:lnTo>
                    <a:pt x="0" y="0"/>
                  </a:lnTo>
                </a:path>
              </a:pathLst>
            </a:custGeom>
            <a:ln w="5397">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144" name="object 13"/>
            <p:cNvSpPr/>
            <p:nvPr/>
          </p:nvSpPr>
          <p:spPr>
            <a:xfrm>
              <a:off x="4716005" y="2484005"/>
              <a:ext cx="0" cy="432434"/>
            </a:xfrm>
            <a:custGeom>
              <a:avLst/>
              <a:gdLst/>
              <a:ahLst/>
              <a:cxnLst/>
              <a:rect l="l" t="t" r="r" b="b"/>
              <a:pathLst>
                <a:path h="432435">
                  <a:moveTo>
                    <a:pt x="0" y="431990"/>
                  </a:moveTo>
                  <a:lnTo>
                    <a:pt x="0"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145" name="object 14"/>
            <p:cNvSpPr/>
            <p:nvPr/>
          </p:nvSpPr>
          <p:spPr>
            <a:xfrm>
              <a:off x="791958" y="2052027"/>
              <a:ext cx="6444615" cy="0"/>
            </a:xfrm>
            <a:custGeom>
              <a:avLst/>
              <a:gdLst/>
              <a:ahLst/>
              <a:cxnLst/>
              <a:rect l="l" t="t" r="r" b="b"/>
              <a:pathLst>
                <a:path w="6444615">
                  <a:moveTo>
                    <a:pt x="0" y="0"/>
                  </a:moveTo>
                  <a:lnTo>
                    <a:pt x="6444005" y="0"/>
                  </a:lnTo>
                </a:path>
              </a:pathLst>
            </a:custGeom>
            <a:ln w="5397">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147" name="object 15"/>
            <p:cNvSpPr txBox="1"/>
            <p:nvPr/>
          </p:nvSpPr>
          <p:spPr>
            <a:xfrm>
              <a:off x="4225607" y="6886250"/>
              <a:ext cx="114300" cy="123111"/>
            </a:xfrm>
            <a:prstGeom prst="rect">
              <a:avLst/>
            </a:prstGeom>
          </p:spPr>
          <p:txBody>
            <a:bodyPr vert="horz" wrap="square" lIns="0" tIns="0" rIns="0" bIns="0" rtlCol="0">
              <a:spAutoFit/>
            </a:bodyPr>
            <a:lstStyle/>
            <a:p>
              <a:pPr marL="12700"/>
              <a:r>
                <a:rPr sz="800" dirty="0">
                  <a:solidFill>
                    <a:srgbClr val="231F20"/>
                  </a:solidFill>
                  <a:latin typeface="ＭＳ ゴシック" panose="020B0609070205080204" pitchFamily="49" charset="-128"/>
                  <a:ea typeface="ＭＳ ゴシック" panose="020B0609070205080204" pitchFamily="49" charset="-128"/>
                  <a:cs typeface="Meiryo UI"/>
                </a:rPr>
                <a:t>円</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48" name="object 36"/>
            <p:cNvSpPr txBox="1"/>
            <p:nvPr/>
          </p:nvSpPr>
          <p:spPr>
            <a:xfrm>
              <a:off x="5614670" y="2648025"/>
              <a:ext cx="203200" cy="107722"/>
            </a:xfrm>
            <a:prstGeom prst="rect">
              <a:avLst/>
            </a:prstGeom>
          </p:spPr>
          <p:txBody>
            <a:bodyPr vert="horz" wrap="square" lIns="0" tIns="0" rIns="0" bIns="0" rtlCol="0">
              <a:spAutoFit/>
            </a:bodyPr>
            <a:lstStyle/>
            <a:p>
              <a:pPr marL="12700"/>
              <a:r>
                <a:rPr lang="ja-JP" altLang="en-US" sz="700" dirty="0">
                  <a:solidFill>
                    <a:srgbClr val="231F20"/>
                  </a:solidFill>
                  <a:latin typeface="ＭＳ ゴシック" panose="020B0609070205080204" pitchFamily="49" charset="-128"/>
                  <a:ea typeface="ＭＳ ゴシック" panose="020B0609070205080204" pitchFamily="49" charset="-128"/>
                  <a:cs typeface="Meiryo UI"/>
                </a:rPr>
                <a:t>令和</a:t>
              </a:r>
              <a:endParaRPr sz="7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49" name="object 37"/>
            <p:cNvSpPr txBox="1"/>
            <p:nvPr/>
          </p:nvSpPr>
          <p:spPr>
            <a:xfrm>
              <a:off x="6148070" y="2648025"/>
              <a:ext cx="114300" cy="107722"/>
            </a:xfrm>
            <a:prstGeom prst="rect">
              <a:avLst/>
            </a:prstGeom>
          </p:spPr>
          <p:txBody>
            <a:bodyPr vert="horz" wrap="square" lIns="0" tIns="0" rIns="0" bIns="0" rtlCol="0">
              <a:spAutoFit/>
            </a:bodyPr>
            <a:lstStyle/>
            <a:p>
              <a:pPr marL="12700"/>
              <a:r>
                <a:rPr sz="700" dirty="0">
                  <a:solidFill>
                    <a:srgbClr val="231F20"/>
                  </a:solidFill>
                  <a:latin typeface="ＭＳ ゴシック" panose="020B0609070205080204" pitchFamily="49" charset="-128"/>
                  <a:ea typeface="ＭＳ ゴシック" panose="020B0609070205080204" pitchFamily="49" charset="-128"/>
                  <a:cs typeface="Meiryo UI"/>
                </a:rPr>
                <a:t>年</a:t>
              </a:r>
              <a:endParaRPr sz="70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50" name="object 38"/>
            <p:cNvSpPr txBox="1"/>
            <p:nvPr/>
          </p:nvSpPr>
          <p:spPr>
            <a:xfrm>
              <a:off x="6590792" y="2648025"/>
              <a:ext cx="114300" cy="107722"/>
            </a:xfrm>
            <a:prstGeom prst="rect">
              <a:avLst/>
            </a:prstGeom>
          </p:spPr>
          <p:txBody>
            <a:bodyPr vert="horz" wrap="square" lIns="0" tIns="0" rIns="0" bIns="0" rtlCol="0">
              <a:spAutoFit/>
            </a:bodyPr>
            <a:lstStyle/>
            <a:p>
              <a:pPr marL="12700"/>
              <a:r>
                <a:rPr sz="700" dirty="0">
                  <a:solidFill>
                    <a:srgbClr val="231F20"/>
                  </a:solidFill>
                  <a:latin typeface="ＭＳ ゴシック" panose="020B0609070205080204" pitchFamily="49" charset="-128"/>
                  <a:ea typeface="ＭＳ ゴシック" panose="020B0609070205080204" pitchFamily="49" charset="-128"/>
                  <a:cs typeface="Meiryo UI"/>
                </a:rPr>
                <a:t>月</a:t>
              </a:r>
              <a:endParaRPr sz="70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51" name="object 39"/>
            <p:cNvSpPr txBox="1"/>
            <p:nvPr/>
          </p:nvSpPr>
          <p:spPr>
            <a:xfrm>
              <a:off x="7029069" y="2648025"/>
              <a:ext cx="114300" cy="107722"/>
            </a:xfrm>
            <a:prstGeom prst="rect">
              <a:avLst/>
            </a:prstGeom>
          </p:spPr>
          <p:txBody>
            <a:bodyPr vert="horz" wrap="square" lIns="0" tIns="0" rIns="0" bIns="0" rtlCol="0">
              <a:spAutoFit/>
            </a:bodyPr>
            <a:lstStyle/>
            <a:p>
              <a:pPr marL="12700"/>
              <a:r>
                <a:rPr sz="700" dirty="0">
                  <a:solidFill>
                    <a:srgbClr val="231F20"/>
                  </a:solidFill>
                  <a:latin typeface="ＭＳ ゴシック" panose="020B0609070205080204" pitchFamily="49" charset="-128"/>
                  <a:ea typeface="ＭＳ ゴシック" panose="020B0609070205080204" pitchFamily="49" charset="-128"/>
                  <a:cs typeface="Meiryo UI"/>
                </a:rPr>
                <a:t>日</a:t>
              </a:r>
              <a:endParaRPr sz="70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52" name="object 48"/>
            <p:cNvSpPr txBox="1"/>
            <p:nvPr/>
          </p:nvSpPr>
          <p:spPr>
            <a:xfrm>
              <a:off x="3641306" y="5758534"/>
              <a:ext cx="246722" cy="107722"/>
            </a:xfrm>
            <a:prstGeom prst="rect">
              <a:avLst/>
            </a:prstGeom>
          </p:spPr>
          <p:txBody>
            <a:bodyPr vert="horz" wrap="square" lIns="0" tIns="0" rIns="0" bIns="0" rtlCol="0">
              <a:spAutoFit/>
            </a:bodyPr>
            <a:lstStyle/>
            <a:p>
              <a:pPr marL="12700"/>
              <a:r>
                <a:rPr sz="700" spc="105" dirty="0">
                  <a:solidFill>
                    <a:srgbClr val="231F20"/>
                  </a:solidFill>
                  <a:latin typeface="ＭＳ ゴシック" panose="020B0609070205080204" pitchFamily="49" charset="-128"/>
                  <a:ea typeface="ＭＳ ゴシック" panose="020B0609070205080204" pitchFamily="49" charset="-128"/>
                  <a:cs typeface="Meiryo UI"/>
                </a:rPr>
                <a:t>から</a:t>
              </a:r>
              <a:endParaRPr sz="7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53" name="object 59"/>
            <p:cNvSpPr txBox="1"/>
            <p:nvPr/>
          </p:nvSpPr>
          <p:spPr>
            <a:xfrm>
              <a:off x="7029068" y="5875362"/>
              <a:ext cx="153036" cy="123111"/>
            </a:xfrm>
            <a:prstGeom prst="rect">
              <a:avLst/>
            </a:prstGeom>
          </p:spPr>
          <p:txBody>
            <a:bodyPr vert="horz" wrap="square" lIns="0" tIns="0" rIns="0" bIns="0" rtlCol="0">
              <a:spAutoFit/>
            </a:bodyPr>
            <a:lstStyle/>
            <a:p>
              <a:pPr marL="12700"/>
              <a:r>
                <a:rPr sz="800" dirty="0">
                  <a:solidFill>
                    <a:srgbClr val="231F20"/>
                  </a:solidFill>
                  <a:latin typeface="ＭＳ ゴシック" panose="020B0609070205080204" pitchFamily="49" charset="-128"/>
                  <a:ea typeface="ＭＳ ゴシック" panose="020B0609070205080204" pitchFamily="49" charset="-128"/>
                  <a:cs typeface="Meiryo UI"/>
                </a:rPr>
                <a:t>日</a:t>
              </a:r>
              <a:endParaRPr sz="80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54" name="object 63"/>
            <p:cNvSpPr txBox="1"/>
            <p:nvPr/>
          </p:nvSpPr>
          <p:spPr>
            <a:xfrm>
              <a:off x="5220043" y="5758548"/>
              <a:ext cx="323976" cy="107722"/>
            </a:xfrm>
            <a:prstGeom prst="rect">
              <a:avLst/>
            </a:prstGeom>
          </p:spPr>
          <p:txBody>
            <a:bodyPr vert="horz" wrap="square" lIns="0" tIns="0" rIns="0" bIns="0" rtlCol="0">
              <a:spAutoFit/>
            </a:bodyPr>
            <a:lstStyle/>
            <a:p>
              <a:pPr marL="12700"/>
              <a:r>
                <a:rPr sz="700" spc="70" dirty="0">
                  <a:solidFill>
                    <a:srgbClr val="231F20"/>
                  </a:solidFill>
                  <a:latin typeface="ＭＳ ゴシック" panose="020B0609070205080204" pitchFamily="49" charset="-128"/>
                  <a:ea typeface="ＭＳ ゴシック" panose="020B0609070205080204" pitchFamily="49" charset="-128"/>
                  <a:cs typeface="Meiryo UI"/>
                </a:rPr>
                <a:t>まで</a:t>
              </a:r>
              <a:endParaRPr sz="7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55" name="object 75"/>
            <p:cNvSpPr txBox="1"/>
            <p:nvPr/>
          </p:nvSpPr>
          <p:spPr>
            <a:xfrm>
              <a:off x="3641369" y="6370522"/>
              <a:ext cx="246659" cy="107722"/>
            </a:xfrm>
            <a:prstGeom prst="rect">
              <a:avLst/>
            </a:prstGeom>
          </p:spPr>
          <p:txBody>
            <a:bodyPr vert="horz" wrap="square" lIns="0" tIns="0" rIns="0" bIns="0" rtlCol="0">
              <a:spAutoFit/>
            </a:bodyPr>
            <a:lstStyle/>
            <a:p>
              <a:pPr marL="12700"/>
              <a:r>
                <a:rPr sz="700" spc="105" dirty="0">
                  <a:solidFill>
                    <a:srgbClr val="231F20"/>
                  </a:solidFill>
                  <a:latin typeface="ＭＳ ゴシック" panose="020B0609070205080204" pitchFamily="49" charset="-128"/>
                  <a:ea typeface="ＭＳ ゴシック" panose="020B0609070205080204" pitchFamily="49" charset="-128"/>
                  <a:cs typeface="Meiryo UI"/>
                </a:rPr>
                <a:t>から</a:t>
              </a:r>
              <a:endParaRPr sz="7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56" name="object 77"/>
            <p:cNvSpPr txBox="1"/>
            <p:nvPr/>
          </p:nvSpPr>
          <p:spPr>
            <a:xfrm>
              <a:off x="7029068" y="6487362"/>
              <a:ext cx="114300" cy="123111"/>
            </a:xfrm>
            <a:prstGeom prst="rect">
              <a:avLst/>
            </a:prstGeom>
          </p:spPr>
          <p:txBody>
            <a:bodyPr vert="horz" wrap="square" lIns="0" tIns="0" rIns="0" bIns="0" rtlCol="0">
              <a:spAutoFit/>
            </a:bodyPr>
            <a:lstStyle/>
            <a:p>
              <a:pPr marL="12700"/>
              <a:r>
                <a:rPr sz="800" dirty="0">
                  <a:solidFill>
                    <a:srgbClr val="231F20"/>
                  </a:solidFill>
                  <a:latin typeface="ＭＳ ゴシック" panose="020B0609070205080204" pitchFamily="49" charset="-128"/>
                  <a:ea typeface="ＭＳ ゴシック" panose="020B0609070205080204" pitchFamily="49" charset="-128"/>
                  <a:cs typeface="Meiryo UI"/>
                </a:rPr>
                <a:t>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57" name="object 81"/>
            <p:cNvSpPr txBox="1"/>
            <p:nvPr/>
          </p:nvSpPr>
          <p:spPr>
            <a:xfrm>
              <a:off x="5220043" y="6370548"/>
              <a:ext cx="323976" cy="107722"/>
            </a:xfrm>
            <a:prstGeom prst="rect">
              <a:avLst/>
            </a:prstGeom>
          </p:spPr>
          <p:txBody>
            <a:bodyPr vert="horz" wrap="square" lIns="0" tIns="0" rIns="0" bIns="0" rtlCol="0">
              <a:spAutoFit/>
            </a:bodyPr>
            <a:lstStyle/>
            <a:p>
              <a:pPr marL="12700"/>
              <a:r>
                <a:rPr sz="700" spc="70" dirty="0">
                  <a:solidFill>
                    <a:srgbClr val="231F20"/>
                  </a:solidFill>
                  <a:latin typeface="ＭＳ ゴシック" panose="020B0609070205080204" pitchFamily="49" charset="-128"/>
                  <a:ea typeface="ＭＳ ゴシック" panose="020B0609070205080204" pitchFamily="49" charset="-128"/>
                  <a:cs typeface="Meiryo UI"/>
                </a:rPr>
                <a:t>まで</a:t>
              </a:r>
              <a:endParaRPr sz="7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62" name="object 89"/>
            <p:cNvSpPr txBox="1"/>
            <p:nvPr/>
          </p:nvSpPr>
          <p:spPr>
            <a:xfrm>
              <a:off x="2615298" y="3334486"/>
              <a:ext cx="365760" cy="123111"/>
            </a:xfrm>
            <a:prstGeom prst="rect">
              <a:avLst/>
            </a:prstGeom>
          </p:spPr>
          <p:txBody>
            <a:bodyPr vert="horz" wrap="square" lIns="0" tIns="0" rIns="0" bIns="0" rtlCol="0">
              <a:spAutoFit/>
            </a:bodyPr>
            <a:lstStyle/>
            <a:p>
              <a:pPr marL="12700"/>
              <a:r>
                <a:rPr sz="800" spc="30" dirty="0">
                  <a:solidFill>
                    <a:srgbClr val="231F20"/>
                  </a:solidFill>
                  <a:latin typeface="ＭＳ ゴシック" panose="020B0609070205080204" pitchFamily="49" charset="-128"/>
                  <a:ea typeface="ＭＳ ゴシック" panose="020B0609070205080204" pitchFamily="49" charset="-128"/>
                  <a:cs typeface="Meiryo UI"/>
                </a:rPr>
                <a:t>1.</a:t>
              </a:r>
              <a:r>
                <a:rPr sz="800" spc="-135" dirty="0">
                  <a:solidFill>
                    <a:srgbClr val="231F20"/>
                  </a:solidFill>
                  <a:latin typeface="ＭＳ ゴシック" panose="020B0609070205080204" pitchFamily="49" charset="-128"/>
                  <a:ea typeface="ＭＳ ゴシック" panose="020B0609070205080204" pitchFamily="49" charset="-128"/>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病気</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63" name="object 90"/>
            <p:cNvSpPr txBox="1"/>
            <p:nvPr/>
          </p:nvSpPr>
          <p:spPr>
            <a:xfrm>
              <a:off x="2615298" y="3885606"/>
              <a:ext cx="4482300" cy="218856"/>
            </a:xfrm>
            <a:prstGeom prst="rect">
              <a:avLst/>
            </a:prstGeom>
          </p:spPr>
          <p:txBody>
            <a:bodyPr vert="horz" wrap="square" lIns="36000" tIns="0" rIns="0" bIns="0" rtlCol="0" anchor="ctr" anchorCtr="0">
              <a:noAutofit/>
            </a:bodyPr>
            <a:lstStyle/>
            <a:p>
              <a:pPr marL="12700"/>
              <a:r>
                <a:rPr sz="1400" b="1" spc="30" dirty="0">
                  <a:solidFill>
                    <a:srgbClr val="FF0000"/>
                  </a:solidFill>
                  <a:latin typeface="ＭＳ ゴシック" panose="020B0609070205080204" pitchFamily="49" charset="-128"/>
                  <a:ea typeface="ＭＳ ゴシック" panose="020B0609070205080204" pitchFamily="49" charset="-128"/>
                  <a:cs typeface="Meiryo UI"/>
                </a:rPr>
                <a:t>2.</a:t>
              </a:r>
              <a:r>
                <a:rPr sz="1400" b="1" spc="-155" dirty="0">
                  <a:solidFill>
                    <a:srgbClr val="FF0000"/>
                  </a:solidFill>
                  <a:latin typeface="ＭＳ ゴシック" panose="020B0609070205080204" pitchFamily="49" charset="-128"/>
                  <a:ea typeface="ＭＳ ゴシック" panose="020B0609070205080204" pitchFamily="49" charset="-128"/>
                  <a:cs typeface="Meiryo UI"/>
                </a:rPr>
                <a:t> </a:t>
              </a:r>
              <a:r>
                <a:rPr sz="1400" b="1" spc="130" dirty="0" err="1">
                  <a:solidFill>
                    <a:srgbClr val="FF0000"/>
                  </a:solidFill>
                  <a:latin typeface="ＭＳ ゴシック" panose="020B0609070205080204" pitchFamily="49" charset="-128"/>
                  <a:ea typeface="ＭＳ ゴシック" panose="020B0609070205080204" pitchFamily="49" charset="-128"/>
                  <a:cs typeface="Meiryo UI"/>
                </a:rPr>
                <a:t>ケガ</a:t>
              </a:r>
              <a:r>
                <a:rPr lang="ja-JP" altLang="en-US" sz="1400" b="1" spc="130" dirty="0">
                  <a:solidFill>
                    <a:srgbClr val="FF0000"/>
                  </a:solidFill>
                  <a:latin typeface="ＭＳ ゴシック" panose="020B0609070205080204" pitchFamily="49" charset="-128"/>
                  <a:ea typeface="ＭＳ ゴシック" panose="020B0609070205080204" pitchFamily="49" charset="-128"/>
                  <a:cs typeface="Meiryo UI"/>
                </a:rPr>
                <a:t>　➡　</a:t>
              </a:r>
              <a:r>
                <a:rPr lang="ja-JP" altLang="en-US" sz="1400" b="1" spc="65" dirty="0">
                  <a:solidFill>
                    <a:srgbClr val="FF0000"/>
                  </a:solidFill>
                  <a:latin typeface="ＭＳ ゴシック" panose="020B0609070205080204" pitchFamily="49" charset="-128"/>
                  <a:ea typeface="ＭＳ ゴシック" panose="020B0609070205080204" pitchFamily="49" charset="-128"/>
                  <a:cs typeface="Meiryo UI"/>
                </a:rPr>
                <a:t>負傷原因届を併せてご提出ください</a:t>
              </a:r>
              <a:r>
                <a:rPr lang="ja-JP" altLang="en-US" sz="800" spc="65" dirty="0">
                  <a:solidFill>
                    <a:srgbClr val="231F20"/>
                  </a:solidFill>
                  <a:latin typeface="ＭＳ ゴシック" panose="020B0609070205080204" pitchFamily="49" charset="-128"/>
                  <a:ea typeface="ＭＳ ゴシック" panose="020B0609070205080204" pitchFamily="49" charset="-128"/>
                  <a:cs typeface="Meiryo UI"/>
                </a:rPr>
                <a:t>。</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66" name="object 92"/>
            <p:cNvSpPr txBox="1"/>
            <p:nvPr/>
          </p:nvSpPr>
          <p:spPr>
            <a:xfrm>
              <a:off x="3111715" y="2993425"/>
              <a:ext cx="1113892" cy="107722"/>
            </a:xfrm>
            <a:prstGeom prst="rect">
              <a:avLst/>
            </a:prstGeom>
          </p:spPr>
          <p:txBody>
            <a:bodyPr vert="horz" wrap="square" lIns="0" tIns="0" rIns="0" bIns="0" rtlCol="0">
              <a:spAutoFit/>
            </a:bodyPr>
            <a:lstStyle/>
            <a:p>
              <a:pPr marL="12700"/>
              <a:r>
                <a:rPr sz="700" spc="-10" dirty="0">
                  <a:solidFill>
                    <a:srgbClr val="231F20"/>
                  </a:solidFill>
                  <a:latin typeface="ＭＳ ゴシック" panose="020B0609070205080204" pitchFamily="49" charset="-128"/>
                  <a:ea typeface="ＭＳ ゴシック" panose="020B0609070205080204" pitchFamily="49" charset="-128"/>
                  <a:cs typeface="Meiryo UI"/>
                </a:rPr>
                <a:t>（</a:t>
              </a:r>
              <a:r>
                <a:rPr sz="700" dirty="0">
                  <a:solidFill>
                    <a:srgbClr val="231F20"/>
                  </a:solidFill>
                  <a:latin typeface="ＭＳ ゴシック" panose="020B0609070205080204" pitchFamily="49" charset="-128"/>
                  <a:ea typeface="ＭＳ ゴシック" panose="020B0609070205080204" pitchFamily="49" charset="-128"/>
                  <a:cs typeface="Meiryo UI"/>
                </a:rPr>
                <a:t>原</a:t>
              </a:r>
              <a:r>
                <a:rPr sz="700" spc="-15" dirty="0">
                  <a:solidFill>
                    <a:srgbClr val="231F20"/>
                  </a:solidFill>
                  <a:latin typeface="ＭＳ ゴシック" panose="020B0609070205080204" pitchFamily="49" charset="-128"/>
                  <a:ea typeface="ＭＳ ゴシック" panose="020B0609070205080204" pitchFamily="49" charset="-128"/>
                  <a:cs typeface="Meiryo UI"/>
                </a:rPr>
                <a:t>因</a:t>
              </a:r>
              <a:r>
                <a:rPr sz="700" spc="75" dirty="0">
                  <a:solidFill>
                    <a:srgbClr val="231F20"/>
                  </a:solidFill>
                  <a:latin typeface="ＭＳ ゴシック" panose="020B0609070205080204" pitchFamily="49" charset="-128"/>
                  <a:ea typeface="ＭＳ ゴシック" panose="020B0609070205080204" pitchFamily="49" charset="-128"/>
                  <a:cs typeface="Meiryo UI"/>
                </a:rPr>
                <a:t>お</a:t>
              </a:r>
              <a:r>
                <a:rPr sz="700" spc="125" dirty="0">
                  <a:solidFill>
                    <a:srgbClr val="231F20"/>
                  </a:solidFill>
                  <a:latin typeface="ＭＳ ゴシック" panose="020B0609070205080204" pitchFamily="49" charset="-128"/>
                  <a:ea typeface="ＭＳ ゴシック" panose="020B0609070205080204" pitchFamily="49" charset="-128"/>
                  <a:cs typeface="Meiryo UI"/>
                </a:rPr>
                <a:t>よ</a:t>
              </a:r>
              <a:r>
                <a:rPr sz="700" spc="35" dirty="0">
                  <a:solidFill>
                    <a:srgbClr val="231F20"/>
                  </a:solidFill>
                  <a:latin typeface="ＭＳ ゴシック" panose="020B0609070205080204" pitchFamily="49" charset="-128"/>
                  <a:ea typeface="ＭＳ ゴシック" panose="020B0609070205080204" pitchFamily="49" charset="-128"/>
                  <a:cs typeface="Meiryo UI"/>
                </a:rPr>
                <a:t>び経</a:t>
              </a:r>
              <a:r>
                <a:rPr sz="700" spc="30" dirty="0">
                  <a:solidFill>
                    <a:srgbClr val="231F20"/>
                  </a:solidFill>
                  <a:latin typeface="ＭＳ ゴシック" panose="020B0609070205080204" pitchFamily="49" charset="-128"/>
                  <a:ea typeface="ＭＳ ゴシック" panose="020B0609070205080204" pitchFamily="49" charset="-128"/>
                  <a:cs typeface="Meiryo UI"/>
                </a:rPr>
                <a:t>過</a:t>
              </a:r>
              <a:r>
                <a:rPr sz="700" dirty="0">
                  <a:solidFill>
                    <a:srgbClr val="231F20"/>
                  </a:solidFill>
                  <a:latin typeface="ＭＳ ゴシック" panose="020B0609070205080204" pitchFamily="49" charset="-128"/>
                  <a:ea typeface="ＭＳ ゴシック" panose="020B0609070205080204" pitchFamily="49" charset="-128"/>
                  <a:cs typeface="Meiryo UI"/>
                </a:rPr>
                <a:t>）</a:t>
              </a:r>
              <a:endParaRPr sz="7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67" name="object 102"/>
            <p:cNvSpPr txBox="1"/>
            <p:nvPr/>
          </p:nvSpPr>
          <p:spPr>
            <a:xfrm>
              <a:off x="6148031" y="2311348"/>
              <a:ext cx="114300" cy="107722"/>
            </a:xfrm>
            <a:prstGeom prst="rect">
              <a:avLst/>
            </a:prstGeom>
          </p:spPr>
          <p:txBody>
            <a:bodyPr vert="horz" wrap="square" lIns="0" tIns="0" rIns="0" bIns="0" rtlCol="0">
              <a:spAutoFit/>
            </a:bodyPr>
            <a:lstStyle/>
            <a:p>
              <a:pPr marL="12700"/>
              <a:r>
                <a:rPr sz="700" dirty="0">
                  <a:solidFill>
                    <a:srgbClr val="231F20"/>
                  </a:solidFill>
                  <a:latin typeface="ＭＳ ゴシック" panose="020B0609070205080204" pitchFamily="49" charset="-128"/>
                  <a:ea typeface="ＭＳ ゴシック" panose="020B0609070205080204" pitchFamily="49" charset="-128"/>
                  <a:cs typeface="Meiryo UI"/>
                </a:rPr>
                <a:t>年</a:t>
              </a:r>
              <a:endParaRPr sz="70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68" name="object 103"/>
            <p:cNvSpPr txBox="1"/>
            <p:nvPr/>
          </p:nvSpPr>
          <p:spPr>
            <a:xfrm>
              <a:off x="6590754" y="2311348"/>
              <a:ext cx="114300" cy="107722"/>
            </a:xfrm>
            <a:prstGeom prst="rect">
              <a:avLst/>
            </a:prstGeom>
          </p:spPr>
          <p:txBody>
            <a:bodyPr vert="horz" wrap="square" lIns="0" tIns="0" rIns="0" bIns="0" rtlCol="0">
              <a:spAutoFit/>
            </a:bodyPr>
            <a:lstStyle/>
            <a:p>
              <a:pPr marL="12700"/>
              <a:r>
                <a:rPr sz="700" dirty="0">
                  <a:solidFill>
                    <a:srgbClr val="231F20"/>
                  </a:solidFill>
                  <a:latin typeface="ＭＳ ゴシック" panose="020B0609070205080204" pitchFamily="49" charset="-128"/>
                  <a:ea typeface="ＭＳ ゴシック" panose="020B0609070205080204" pitchFamily="49" charset="-128"/>
                  <a:cs typeface="Meiryo UI"/>
                </a:rPr>
                <a:t>月</a:t>
              </a:r>
              <a:endParaRPr sz="70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71" name="object 104"/>
            <p:cNvSpPr txBox="1"/>
            <p:nvPr/>
          </p:nvSpPr>
          <p:spPr>
            <a:xfrm>
              <a:off x="7029030" y="2311348"/>
              <a:ext cx="114300" cy="107722"/>
            </a:xfrm>
            <a:prstGeom prst="rect">
              <a:avLst/>
            </a:prstGeom>
          </p:spPr>
          <p:txBody>
            <a:bodyPr vert="horz" wrap="square" lIns="0" tIns="0" rIns="0" bIns="0" rtlCol="0">
              <a:spAutoFit/>
            </a:bodyPr>
            <a:lstStyle/>
            <a:p>
              <a:pPr marL="12700"/>
              <a:r>
                <a:rPr sz="700" dirty="0">
                  <a:solidFill>
                    <a:srgbClr val="231F20"/>
                  </a:solidFill>
                  <a:latin typeface="ＭＳ ゴシック" panose="020B0609070205080204" pitchFamily="49" charset="-128"/>
                  <a:ea typeface="ＭＳ ゴシック" panose="020B0609070205080204" pitchFamily="49" charset="-128"/>
                  <a:cs typeface="Meiryo UI"/>
                </a:rPr>
                <a:t>日</a:t>
              </a:r>
              <a:endParaRPr sz="70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78" name="object 105"/>
            <p:cNvSpPr txBox="1"/>
            <p:nvPr/>
          </p:nvSpPr>
          <p:spPr>
            <a:xfrm>
              <a:off x="5578450" y="2106340"/>
              <a:ext cx="1296144" cy="107722"/>
            </a:xfrm>
            <a:prstGeom prst="rect">
              <a:avLst/>
            </a:prstGeom>
          </p:spPr>
          <p:txBody>
            <a:bodyPr vert="horz" wrap="square" lIns="0" tIns="0" rIns="0" bIns="0" rtlCol="0">
              <a:spAutoFit/>
            </a:bodyPr>
            <a:lstStyle/>
            <a:p>
              <a:pPr marL="12700"/>
              <a:r>
                <a:rPr sz="7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700" dirty="0">
                  <a:solidFill>
                    <a:srgbClr val="231F20"/>
                  </a:solidFill>
                  <a:latin typeface="ＭＳ ゴシック" panose="020B0609070205080204" pitchFamily="49" charset="-128"/>
                  <a:ea typeface="ＭＳ ゴシック" panose="020B0609070205080204" pitchFamily="49" charset="-128"/>
                  <a:cs typeface="Meiryo UI"/>
                </a:rPr>
                <a:t>　</a:t>
              </a:r>
              <a:r>
                <a:rPr sz="700" dirty="0" err="1">
                  <a:solidFill>
                    <a:srgbClr val="231F20"/>
                  </a:solidFill>
                  <a:latin typeface="ＭＳ ゴシック" panose="020B0609070205080204" pitchFamily="49" charset="-128"/>
                  <a:ea typeface="ＭＳ ゴシック" panose="020B0609070205080204" pitchFamily="49" charset="-128"/>
                  <a:cs typeface="Meiryo UI"/>
                </a:rPr>
                <a:t>昭和</a:t>
              </a:r>
              <a:r>
                <a:rPr sz="700"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700" dirty="0">
                  <a:solidFill>
                    <a:srgbClr val="231F20"/>
                  </a:solidFill>
                  <a:latin typeface="ＭＳ ゴシック" panose="020B0609070205080204" pitchFamily="49" charset="-128"/>
                  <a:ea typeface="ＭＳ ゴシック" panose="020B0609070205080204" pitchFamily="49" charset="-128"/>
                  <a:cs typeface="Meiryo UI"/>
                </a:rPr>
                <a:t>　</a:t>
              </a:r>
              <a:r>
                <a:rPr sz="700" dirty="0" err="1">
                  <a:solidFill>
                    <a:srgbClr val="231F20"/>
                  </a:solidFill>
                  <a:latin typeface="ＭＳ ゴシック" panose="020B0609070205080204" pitchFamily="49" charset="-128"/>
                  <a:ea typeface="ＭＳ ゴシック" panose="020B0609070205080204" pitchFamily="49" charset="-128"/>
                  <a:cs typeface="Meiryo UI"/>
                </a:rPr>
                <a:t>平成</a:t>
              </a:r>
              <a:r>
                <a:rPr lang="ja-JP" altLang="en-US" sz="700" dirty="0">
                  <a:solidFill>
                    <a:srgbClr val="231F20"/>
                  </a:solidFill>
                  <a:latin typeface="ＭＳ ゴシック" panose="020B0609070205080204" pitchFamily="49" charset="-128"/>
                  <a:ea typeface="ＭＳ ゴシック" panose="020B0609070205080204" pitchFamily="49" charset="-128"/>
                  <a:cs typeface="Meiryo UI"/>
                </a:rPr>
                <a:t>　□　令和</a:t>
              </a:r>
              <a:endParaRPr sz="7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79" name="object 106"/>
            <p:cNvSpPr txBox="1"/>
            <p:nvPr/>
          </p:nvSpPr>
          <p:spPr>
            <a:xfrm>
              <a:off x="2615271" y="1775726"/>
              <a:ext cx="2788921" cy="123111"/>
            </a:xfrm>
            <a:prstGeom prst="rect">
              <a:avLst/>
            </a:prstGeom>
          </p:spPr>
          <p:txBody>
            <a:bodyPr vert="horz" wrap="square" lIns="0" tIns="0" rIns="0" bIns="0" rtlCol="0">
              <a:spAutoFit/>
            </a:bodyPr>
            <a:lstStyle/>
            <a:p>
              <a:pPr marL="12700"/>
              <a:r>
                <a:rPr sz="800" spc="30" dirty="0">
                  <a:solidFill>
                    <a:srgbClr val="231F20"/>
                  </a:solidFill>
                  <a:latin typeface="ＭＳ ゴシック" panose="020B0609070205080204" pitchFamily="49" charset="-128"/>
                  <a:ea typeface="ＭＳ ゴシック" panose="020B0609070205080204" pitchFamily="49" charset="-128"/>
                  <a:cs typeface="Meiryo UI"/>
                </a:rPr>
                <a:t>1.</a:t>
              </a:r>
              <a:r>
                <a:rPr sz="800" spc="-135" dirty="0">
                  <a:solidFill>
                    <a:srgbClr val="231F20"/>
                  </a:solidFill>
                  <a:latin typeface="ＭＳ ゴシック" panose="020B0609070205080204" pitchFamily="49" charset="-128"/>
                  <a:ea typeface="ＭＳ ゴシック" panose="020B0609070205080204" pitchFamily="49" charset="-128"/>
                  <a:cs typeface="Meiryo UI"/>
                </a:rPr>
                <a:t> </a:t>
              </a:r>
              <a:r>
                <a:rPr sz="800" dirty="0" err="1">
                  <a:solidFill>
                    <a:srgbClr val="231F20"/>
                  </a:solidFill>
                  <a:latin typeface="ＭＳ ゴシック" panose="020B0609070205080204" pitchFamily="49" charset="-128"/>
                  <a:ea typeface="ＭＳ ゴシック" panose="020B0609070205080204" pitchFamily="49" charset="-128"/>
                  <a:cs typeface="Meiryo UI"/>
                </a:rPr>
                <a:t>被保険者</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lang="en-US" altLang="zh-TW" sz="800" spc="30" dirty="0">
                  <a:solidFill>
                    <a:srgbClr val="231F20"/>
                  </a:solidFill>
                  <a:latin typeface="ＭＳ ゴシック" panose="020B0609070205080204" pitchFamily="49" charset="-128"/>
                  <a:ea typeface="ＭＳ ゴシック" panose="020B0609070205080204" pitchFamily="49" charset="-128"/>
                  <a:cs typeface="Meiryo UI"/>
                </a:rPr>
                <a:t>2.</a:t>
              </a:r>
              <a:r>
                <a:rPr lang="zh-TW" altLang="en-US" sz="800" spc="-110" dirty="0">
                  <a:solidFill>
                    <a:srgbClr val="231F20"/>
                  </a:solidFill>
                  <a:latin typeface="ＭＳ ゴシック" panose="020B0609070205080204" pitchFamily="49" charset="-128"/>
                  <a:ea typeface="ＭＳ ゴシック" panose="020B0609070205080204" pitchFamily="49" charset="-128"/>
                  <a:cs typeface="Meiryo UI"/>
                </a:rPr>
                <a:t> </a:t>
              </a:r>
              <a:r>
                <a:rPr lang="zh-TW" altLang="en-US" sz="800" spc="-55" dirty="0">
                  <a:solidFill>
                    <a:srgbClr val="231F20"/>
                  </a:solidFill>
                  <a:latin typeface="ＭＳ ゴシック" panose="020B0609070205080204" pitchFamily="49" charset="-128"/>
                  <a:ea typeface="ＭＳ ゴシック" panose="020B0609070205080204" pitchFamily="49" charset="-128"/>
                  <a:cs typeface="Meiryo UI"/>
                </a:rPr>
                <a:t>家族（被扶養者）</a:t>
              </a:r>
              <a:endParaRPr lang="zh-TW" altLang="en-US"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81" name="object 112"/>
            <p:cNvSpPr/>
            <p:nvPr/>
          </p:nvSpPr>
          <p:spPr>
            <a:xfrm>
              <a:off x="2303970" y="1742481"/>
              <a:ext cx="216535" cy="252095"/>
            </a:xfrm>
            <a:custGeom>
              <a:avLst/>
              <a:gdLst/>
              <a:ahLst/>
              <a:cxnLst/>
              <a:rect l="l" t="t" r="r" b="b"/>
              <a:pathLst>
                <a:path w="216535" h="252094">
                  <a:moveTo>
                    <a:pt x="216001" y="252018"/>
                  </a:moveTo>
                  <a:lnTo>
                    <a:pt x="0" y="252018"/>
                  </a:lnTo>
                  <a:lnTo>
                    <a:pt x="0" y="0"/>
                  </a:lnTo>
                  <a:lnTo>
                    <a:pt x="216001" y="0"/>
                  </a:lnTo>
                  <a:lnTo>
                    <a:pt x="216001" y="252018"/>
                  </a:lnTo>
                  <a:close/>
                </a:path>
              </a:pathLst>
            </a:custGeom>
            <a:ln w="5397">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187" name="object 120"/>
            <p:cNvSpPr/>
            <p:nvPr/>
          </p:nvSpPr>
          <p:spPr>
            <a:xfrm>
              <a:off x="2303995" y="8174890"/>
              <a:ext cx="270460" cy="306048"/>
            </a:xfrm>
            <a:custGeom>
              <a:avLst/>
              <a:gdLst/>
              <a:ahLst/>
              <a:cxnLst/>
              <a:rect l="l" t="t" r="r" b="b"/>
              <a:pathLst>
                <a:path w="216535" h="252095">
                  <a:moveTo>
                    <a:pt x="215988" y="252018"/>
                  </a:moveTo>
                  <a:lnTo>
                    <a:pt x="0" y="252018"/>
                  </a:lnTo>
                  <a:lnTo>
                    <a:pt x="0" y="0"/>
                  </a:lnTo>
                  <a:lnTo>
                    <a:pt x="215988" y="0"/>
                  </a:lnTo>
                  <a:lnTo>
                    <a:pt x="215988" y="252018"/>
                  </a:lnTo>
                  <a:close/>
                </a:path>
              </a:pathLst>
            </a:custGeom>
            <a:ln w="5397">
              <a:solidFill>
                <a:srgbClr val="231F20"/>
              </a:solidFill>
            </a:ln>
          </p:spPr>
          <p:txBody>
            <a:bodyPr wrap="square" lIns="0" tIns="0" rIns="0" bIns="0" rtlCol="0"/>
            <a:lstStyle/>
            <a:p>
              <a:endParaRPr dirty="0">
                <a:solidFill>
                  <a:prstClr val="black"/>
                </a:solidFill>
                <a:latin typeface="ＭＳ ゴシック" panose="020B0609070205080204" pitchFamily="49" charset="-128"/>
                <a:ea typeface="ＭＳ ゴシック" panose="020B0609070205080204" pitchFamily="49" charset="-128"/>
              </a:endParaRPr>
            </a:p>
          </p:txBody>
        </p:sp>
        <p:pic>
          <p:nvPicPr>
            <p:cNvPr id="19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1397" y="5634732"/>
              <a:ext cx="1209295" cy="382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9391" y="5634732"/>
              <a:ext cx="1237256" cy="3914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8151" y="6251367"/>
              <a:ext cx="1209295" cy="382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76145" y="6251367"/>
              <a:ext cx="1237256" cy="3914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6" name="object 78"/>
            <p:cNvSpPr txBox="1"/>
            <p:nvPr/>
          </p:nvSpPr>
          <p:spPr>
            <a:xfrm>
              <a:off x="2266082" y="5562724"/>
              <a:ext cx="3364662" cy="123111"/>
            </a:xfrm>
            <a:prstGeom prst="rect">
              <a:avLst/>
            </a:prstGeom>
          </p:spPr>
          <p:txBody>
            <a:bodyPr vert="horz" wrap="square" lIns="0" tIns="0" rIns="0" bIns="0" rtlCol="0">
              <a:spAutoFit/>
            </a:bodyPr>
            <a:lstStyle/>
            <a:p>
              <a:pPr marL="12700"/>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　　　　　　　年　　 月　　  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98" name="object 78"/>
            <p:cNvSpPr txBox="1"/>
            <p:nvPr/>
          </p:nvSpPr>
          <p:spPr>
            <a:xfrm>
              <a:off x="2246204" y="6138788"/>
              <a:ext cx="3364662" cy="123111"/>
            </a:xfrm>
            <a:prstGeom prst="rect">
              <a:avLst/>
            </a:prstGeom>
          </p:spPr>
          <p:txBody>
            <a:bodyPr vert="horz" wrap="square" lIns="0" tIns="0" rIns="0" bIns="0" rtlCol="0">
              <a:spAutoFit/>
            </a:bodyPr>
            <a:lstStyle/>
            <a:p>
              <a:pPr marL="12700"/>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　　　　　　　年　　 月　　  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grpSp>
      <p:sp>
        <p:nvSpPr>
          <p:cNvPr id="94" name="object 108"/>
          <p:cNvSpPr txBox="1"/>
          <p:nvPr/>
        </p:nvSpPr>
        <p:spPr>
          <a:xfrm>
            <a:off x="2702189" y="7609258"/>
            <a:ext cx="4532445" cy="1553865"/>
          </a:xfrm>
          <a:prstGeom prst="rect">
            <a:avLst/>
          </a:prstGeom>
        </p:spPr>
        <p:txBody>
          <a:bodyPr vert="horz" wrap="square" lIns="0" tIns="0" rIns="0" bIns="0" rtlCol="0">
            <a:noAutofit/>
          </a:bodyPr>
          <a:lstStyle/>
          <a:p>
            <a:pPr marL="12700"/>
            <a:r>
              <a:rPr lang="en-US" altLang="ja-JP" sz="800" spc="50" dirty="0">
                <a:solidFill>
                  <a:srgbClr val="231F20"/>
                </a:solidFill>
                <a:latin typeface="ＭＳ ゴシック" panose="020B0609070205080204" pitchFamily="49" charset="-128"/>
                <a:ea typeface="ＭＳ ゴシック" panose="020B0609070205080204" pitchFamily="49" charset="-128"/>
                <a:cs typeface="Meiryo UI"/>
              </a:rPr>
              <a:t>1. </a:t>
            </a:r>
            <a:r>
              <a:rPr lang="ja-JP" altLang="en-US" sz="800" spc="50" dirty="0">
                <a:solidFill>
                  <a:srgbClr val="231F20"/>
                </a:solidFill>
                <a:latin typeface="ＭＳ ゴシック" panose="020B0609070205080204" pitchFamily="49" charset="-128"/>
                <a:ea typeface="ＭＳ ゴシック" panose="020B0609070205080204" pitchFamily="49" charset="-128"/>
                <a:cs typeface="Meiryo UI"/>
              </a:rPr>
              <a:t>入社して間もなく</a:t>
            </a:r>
            <a:r>
              <a:rPr lang="en-US" altLang="ja-JP" sz="800" spc="5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50" dirty="0">
                <a:solidFill>
                  <a:srgbClr val="231F20"/>
                </a:solidFill>
                <a:latin typeface="ＭＳ ゴシック" panose="020B0609070205080204" pitchFamily="49" charset="-128"/>
                <a:ea typeface="ＭＳ ゴシック" panose="020B0609070205080204" pitchFamily="49" charset="-128"/>
                <a:cs typeface="Meiryo UI"/>
              </a:rPr>
              <a:t>被保険者証が届いていなかったため</a:t>
            </a:r>
            <a:endParaRPr lang="en-US" altLang="ja-JP" sz="800" spc="50" dirty="0">
              <a:solidFill>
                <a:srgbClr val="231F20"/>
              </a:solidFill>
              <a:latin typeface="ＭＳ ゴシック" panose="020B0609070205080204" pitchFamily="49" charset="-128"/>
              <a:ea typeface="ＭＳ ゴシック" panose="020B0609070205080204" pitchFamily="49" charset="-128"/>
              <a:cs typeface="Meiryo UI"/>
            </a:endParaRPr>
          </a:p>
          <a:p>
            <a:pPr marL="241300" indent="-228600">
              <a:buAutoNum type="arabicPeriod"/>
            </a:pPr>
            <a:endParaRPr lang="en-US" altLang="ja-JP" sz="800" spc="50" dirty="0">
              <a:solidFill>
                <a:srgbClr val="231F20"/>
              </a:solidFill>
              <a:latin typeface="ＭＳ ゴシック" panose="020B0609070205080204" pitchFamily="49" charset="-128"/>
              <a:ea typeface="ＭＳ ゴシック" panose="020B0609070205080204" pitchFamily="49" charset="-128"/>
              <a:cs typeface="Meiryo UI"/>
            </a:endParaRPr>
          </a:p>
          <a:p>
            <a:pPr marL="12700"/>
            <a:r>
              <a:rPr lang="en-US" altLang="ja-JP" sz="800" spc="50" dirty="0">
                <a:solidFill>
                  <a:srgbClr val="231F20"/>
                </a:solidFill>
                <a:latin typeface="ＭＳ ゴシック" panose="020B0609070205080204" pitchFamily="49" charset="-128"/>
                <a:ea typeface="ＭＳ ゴシック" panose="020B0609070205080204" pitchFamily="49" charset="-128"/>
                <a:cs typeface="Meiryo UI"/>
              </a:rPr>
              <a:t>2.</a:t>
            </a:r>
            <a:r>
              <a:rPr lang="ja-JP" altLang="en-US" sz="800" spc="50" dirty="0">
                <a:solidFill>
                  <a:srgbClr val="231F20"/>
                </a:solidFill>
                <a:latin typeface="ＭＳ ゴシック" panose="020B0609070205080204" pitchFamily="49" charset="-128"/>
                <a:ea typeface="ＭＳ ゴシック" panose="020B0609070205080204" pitchFamily="49" charset="-128"/>
                <a:cs typeface="Meiryo UI"/>
              </a:rPr>
              <a:t> 緊急やむを得ず受診し</a:t>
            </a:r>
            <a:r>
              <a:rPr lang="en-US" altLang="ja-JP" sz="800" spc="5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50" dirty="0">
                <a:solidFill>
                  <a:srgbClr val="231F20"/>
                </a:solidFill>
                <a:latin typeface="ＭＳ ゴシック" panose="020B0609070205080204" pitchFamily="49" charset="-128"/>
                <a:ea typeface="ＭＳ ゴシック" panose="020B0609070205080204" pitchFamily="49" charset="-128"/>
                <a:cs typeface="Meiryo UI"/>
              </a:rPr>
              <a:t>被保険者証を持っていなかったため</a:t>
            </a:r>
            <a:endParaRPr lang="en-US" altLang="ja-JP" sz="800" spc="50" dirty="0">
              <a:solidFill>
                <a:srgbClr val="231F20"/>
              </a:solidFill>
              <a:latin typeface="ＭＳ ゴシック" panose="020B0609070205080204" pitchFamily="49" charset="-128"/>
              <a:ea typeface="ＭＳ ゴシック" panose="020B0609070205080204" pitchFamily="49" charset="-128"/>
              <a:cs typeface="Meiryo UI"/>
            </a:endParaRPr>
          </a:p>
          <a:p>
            <a:pPr marL="12700"/>
            <a:endParaRPr lang="en-US" altLang="ja-JP" sz="800" spc="50" dirty="0">
              <a:solidFill>
                <a:srgbClr val="231F20"/>
              </a:solidFill>
              <a:latin typeface="ＭＳ ゴシック" panose="020B0609070205080204" pitchFamily="49" charset="-128"/>
              <a:ea typeface="ＭＳ ゴシック" panose="020B0609070205080204" pitchFamily="49" charset="-128"/>
              <a:cs typeface="Meiryo UI"/>
            </a:endParaRPr>
          </a:p>
          <a:p>
            <a:pPr marL="12700"/>
            <a:r>
              <a:rPr lang="en-US" altLang="ja-JP" sz="800" spc="50" dirty="0">
                <a:solidFill>
                  <a:srgbClr val="231F20"/>
                </a:solidFill>
                <a:latin typeface="ＭＳ ゴシック" panose="020B0609070205080204" pitchFamily="49" charset="-128"/>
                <a:ea typeface="ＭＳ ゴシック" panose="020B0609070205080204" pitchFamily="49" charset="-128"/>
                <a:cs typeface="Meiryo UI"/>
              </a:rPr>
              <a:t>3.</a:t>
            </a:r>
            <a:r>
              <a:rPr lang="ja-JP" altLang="en-US" sz="800" spc="50" dirty="0">
                <a:solidFill>
                  <a:srgbClr val="231F20"/>
                </a:solidFill>
                <a:latin typeface="ＭＳ ゴシック" panose="020B0609070205080204" pitchFamily="49" charset="-128"/>
                <a:ea typeface="ＭＳ ゴシック" panose="020B0609070205080204" pitchFamily="49" charset="-128"/>
                <a:cs typeface="Meiryo UI"/>
              </a:rPr>
              <a:t> 誤って他の保険者の被保険者証を使用したため</a:t>
            </a:r>
            <a:endParaRPr lang="en-US" altLang="ja-JP" sz="800" spc="50" dirty="0">
              <a:solidFill>
                <a:srgbClr val="231F20"/>
              </a:solidFill>
              <a:latin typeface="ＭＳ ゴシック" panose="020B0609070205080204" pitchFamily="49" charset="-128"/>
              <a:ea typeface="ＭＳ ゴシック" panose="020B0609070205080204" pitchFamily="49" charset="-128"/>
              <a:cs typeface="Meiryo UI"/>
            </a:endParaRPr>
          </a:p>
          <a:p>
            <a:pPr marL="241300" indent="-228600">
              <a:buFontTx/>
              <a:buAutoNum type="arabicPeriod"/>
            </a:pPr>
            <a:endParaRPr lang="en-US" sz="800" spc="50" dirty="0">
              <a:solidFill>
                <a:srgbClr val="231F20"/>
              </a:solidFill>
              <a:latin typeface="ＭＳ ゴシック" panose="020B0609070205080204" pitchFamily="49" charset="-128"/>
              <a:ea typeface="ＭＳ ゴシック" panose="020B0609070205080204" pitchFamily="49" charset="-128"/>
              <a:cs typeface="Meiryo UI"/>
            </a:endParaRPr>
          </a:p>
          <a:p>
            <a:pPr marL="12700"/>
            <a:endParaRPr lang="en-US" altLang="ja-JP" sz="800" spc="50" dirty="0">
              <a:solidFill>
                <a:srgbClr val="231F20"/>
              </a:solidFill>
              <a:latin typeface="ＭＳ ゴシック" panose="020B0609070205080204" pitchFamily="49" charset="-128"/>
              <a:ea typeface="ＭＳ ゴシック" panose="020B0609070205080204" pitchFamily="49" charset="-128"/>
              <a:cs typeface="Meiryo UI"/>
            </a:endParaRPr>
          </a:p>
          <a:p>
            <a:pPr marL="12700"/>
            <a:endParaRPr lang="en-US" altLang="ja-JP" sz="800" spc="50" dirty="0">
              <a:solidFill>
                <a:srgbClr val="231F20"/>
              </a:solidFill>
              <a:latin typeface="ＭＳ ゴシック" panose="020B0609070205080204" pitchFamily="49" charset="-128"/>
              <a:ea typeface="ＭＳ ゴシック" panose="020B0609070205080204" pitchFamily="49" charset="-128"/>
              <a:cs typeface="Meiryo UI"/>
            </a:endParaRPr>
          </a:p>
          <a:p>
            <a:pPr marL="12700"/>
            <a:r>
              <a:rPr lang="en-US" altLang="ja-JP" sz="800" spc="50" dirty="0">
                <a:solidFill>
                  <a:srgbClr val="231F20"/>
                </a:solidFill>
                <a:latin typeface="ＭＳ ゴシック" panose="020B0609070205080204" pitchFamily="49" charset="-128"/>
                <a:ea typeface="ＭＳ ゴシック" panose="020B0609070205080204" pitchFamily="49" charset="-128"/>
                <a:cs typeface="Meiryo UI"/>
              </a:rPr>
              <a:t>9.</a:t>
            </a:r>
            <a:r>
              <a:rPr lang="ja-JP" altLang="en-US" sz="800" spc="50" dirty="0">
                <a:solidFill>
                  <a:srgbClr val="231F20"/>
                </a:solidFill>
                <a:latin typeface="ＭＳ ゴシック" panose="020B0609070205080204" pitchFamily="49" charset="-128"/>
                <a:ea typeface="ＭＳ ゴシック" panose="020B0609070205080204" pitchFamily="49" charset="-128"/>
                <a:cs typeface="Meiryo UI"/>
              </a:rPr>
              <a:t> その他</a:t>
            </a:r>
            <a:endParaRPr lang="en-US" sz="800" dirty="0">
              <a:solidFill>
                <a:prstClr val="black"/>
              </a:solidFill>
              <a:latin typeface="ＭＳ ゴシック" panose="020B0609070205080204" pitchFamily="49" charset="-128"/>
              <a:ea typeface="ＭＳ ゴシック" panose="020B0609070205080204" pitchFamily="49" charset="-128"/>
              <a:cs typeface="Meiryo UI"/>
            </a:endParaRPr>
          </a:p>
          <a:p>
            <a:pPr marL="12700"/>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95" name="object 11"/>
          <p:cNvSpPr/>
          <p:nvPr/>
        </p:nvSpPr>
        <p:spPr>
          <a:xfrm>
            <a:off x="3313176" y="8534928"/>
            <a:ext cx="52517" cy="484180"/>
          </a:xfrm>
          <a:custGeom>
            <a:avLst/>
            <a:gdLst/>
            <a:ahLst/>
            <a:cxnLst/>
            <a:rect l="l" t="t" r="r" b="b"/>
            <a:pathLst>
              <a:path w="72389" h="828039">
                <a:moveTo>
                  <a:pt x="71996" y="828001"/>
                </a:moveTo>
                <a:lnTo>
                  <a:pt x="35991" y="828001"/>
                </a:lnTo>
                <a:lnTo>
                  <a:pt x="22015" y="825162"/>
                </a:lnTo>
                <a:lnTo>
                  <a:pt x="10571" y="817430"/>
                </a:lnTo>
                <a:lnTo>
                  <a:pt x="2839" y="805986"/>
                </a:lnTo>
                <a:lnTo>
                  <a:pt x="0" y="792010"/>
                </a:lnTo>
                <a:lnTo>
                  <a:pt x="0" y="36004"/>
                </a:lnTo>
                <a:lnTo>
                  <a:pt x="2839" y="22025"/>
                </a:lnTo>
                <a:lnTo>
                  <a:pt x="10571" y="10577"/>
                </a:lnTo>
                <a:lnTo>
                  <a:pt x="22015" y="2841"/>
                </a:lnTo>
                <a:lnTo>
                  <a:pt x="35991" y="0"/>
                </a:lnTo>
                <a:lnTo>
                  <a:pt x="71996" y="0"/>
                </a:lnTo>
              </a:path>
            </a:pathLst>
          </a:custGeom>
          <a:ln w="5397">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122" name="object 12"/>
          <p:cNvSpPr/>
          <p:nvPr/>
        </p:nvSpPr>
        <p:spPr>
          <a:xfrm>
            <a:off x="7092189" y="8540960"/>
            <a:ext cx="45719" cy="478147"/>
          </a:xfrm>
          <a:custGeom>
            <a:avLst/>
            <a:gdLst/>
            <a:ahLst/>
            <a:cxnLst/>
            <a:rect l="l" t="t" r="r" b="b"/>
            <a:pathLst>
              <a:path w="72390" h="828039">
                <a:moveTo>
                  <a:pt x="0" y="828001"/>
                </a:moveTo>
                <a:lnTo>
                  <a:pt x="36004" y="828001"/>
                </a:lnTo>
                <a:lnTo>
                  <a:pt x="49988" y="825162"/>
                </a:lnTo>
                <a:lnTo>
                  <a:pt x="61436" y="817430"/>
                </a:lnTo>
                <a:lnTo>
                  <a:pt x="69169" y="805986"/>
                </a:lnTo>
                <a:lnTo>
                  <a:pt x="72009" y="792010"/>
                </a:lnTo>
                <a:lnTo>
                  <a:pt x="72009" y="36004"/>
                </a:lnTo>
                <a:lnTo>
                  <a:pt x="69169" y="22025"/>
                </a:lnTo>
                <a:lnTo>
                  <a:pt x="61436" y="10577"/>
                </a:lnTo>
                <a:lnTo>
                  <a:pt x="49988" y="2841"/>
                </a:lnTo>
                <a:lnTo>
                  <a:pt x="36004" y="0"/>
                </a:lnTo>
                <a:lnTo>
                  <a:pt x="0" y="0"/>
                </a:lnTo>
              </a:path>
            </a:pathLst>
          </a:custGeom>
          <a:ln w="5397">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123" name="object 92"/>
          <p:cNvSpPr txBox="1"/>
          <p:nvPr/>
        </p:nvSpPr>
        <p:spPr>
          <a:xfrm>
            <a:off x="3399077" y="8461887"/>
            <a:ext cx="523189" cy="142840"/>
          </a:xfrm>
          <a:prstGeom prst="rect">
            <a:avLst/>
          </a:prstGeom>
        </p:spPr>
        <p:txBody>
          <a:bodyPr vert="horz" wrap="square" lIns="0" tIns="0" rIns="0" bIns="0" rtlCol="0">
            <a:noAutofit/>
          </a:bodyPr>
          <a:lstStyle/>
          <a:p>
            <a:pPr marL="12700"/>
            <a:r>
              <a:rPr sz="800" spc="-1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10" dirty="0">
                <a:solidFill>
                  <a:srgbClr val="231F20"/>
                </a:solidFill>
                <a:latin typeface="ＭＳ ゴシック" panose="020B0609070205080204" pitchFamily="49" charset="-128"/>
                <a:ea typeface="ＭＳ ゴシック" panose="020B0609070205080204" pitchFamily="49" charset="-128"/>
                <a:cs typeface="Meiryo UI"/>
              </a:rPr>
              <a:t>理 由</a:t>
            </a:r>
            <a:r>
              <a:rPr sz="800" dirty="0">
                <a:solidFill>
                  <a:srgbClr val="231F20"/>
                </a:solidFill>
                <a:latin typeface="ＭＳ ゴシック" panose="020B0609070205080204" pitchFamily="49" charset="-128"/>
                <a:ea typeface="ＭＳ ゴシック" panose="020B0609070205080204" pitchFamily="49" charset="-128"/>
                <a:cs typeface="Meiryo UI"/>
              </a:rPr>
              <a:t>）</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grpSp>
        <p:nvGrpSpPr>
          <p:cNvPr id="91" name="グループ化 90"/>
          <p:cNvGrpSpPr/>
          <p:nvPr/>
        </p:nvGrpSpPr>
        <p:grpSpPr>
          <a:xfrm>
            <a:off x="553329" y="396938"/>
            <a:ext cx="6417628" cy="648982"/>
            <a:chOff x="553329" y="396938"/>
            <a:chExt cx="6417628" cy="648982"/>
          </a:xfrm>
        </p:grpSpPr>
        <p:sp>
          <p:nvSpPr>
            <p:cNvPr id="93" name="object 15"/>
            <p:cNvSpPr/>
            <p:nvPr/>
          </p:nvSpPr>
          <p:spPr>
            <a:xfrm>
              <a:off x="5131305" y="403895"/>
              <a:ext cx="649248" cy="252095"/>
            </a:xfrm>
            <a:custGeom>
              <a:avLst/>
              <a:gdLst/>
              <a:ahLst/>
              <a:cxnLst/>
              <a:rect l="l" t="t" r="r" b="b"/>
              <a:pathLst>
                <a:path w="387350" h="252095">
                  <a:moveTo>
                    <a:pt x="387007" y="0"/>
                  </a:moveTo>
                  <a:lnTo>
                    <a:pt x="0" y="0"/>
                  </a:lnTo>
                  <a:lnTo>
                    <a:pt x="62115" y="217385"/>
                  </a:lnTo>
                  <a:lnTo>
                    <a:pt x="68796" y="230824"/>
                  </a:lnTo>
                  <a:lnTo>
                    <a:pt x="79678" y="241828"/>
                  </a:lnTo>
                  <a:lnTo>
                    <a:pt x="93253" y="249263"/>
                  </a:lnTo>
                  <a:lnTo>
                    <a:pt x="108013" y="251993"/>
                  </a:lnTo>
                  <a:lnTo>
                    <a:pt x="279006" y="251993"/>
                  </a:lnTo>
                  <a:lnTo>
                    <a:pt x="318218" y="230824"/>
                  </a:lnTo>
                  <a:lnTo>
                    <a:pt x="387007" y="0"/>
                  </a:lnTo>
                  <a:close/>
                </a:path>
              </a:pathLst>
            </a:custGeom>
            <a:solidFill>
              <a:schemeClr val="bg1">
                <a:lumMod val="65000"/>
              </a:schemeClr>
            </a:solidFill>
            <a:ln>
              <a:noFill/>
            </a:ln>
          </p:spPr>
          <p:txBody>
            <a:bodyPr wrap="square" lIns="0" tIns="0" rIns="0" bIns="0" rtlCol="0"/>
            <a:lstStyle/>
            <a:p>
              <a:pPr algn="ctr"/>
              <a:r>
                <a:rPr lang="en-US" altLang="ja-JP"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1</a:t>
              </a:r>
              <a:endParaRPr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24" name="object 45"/>
            <p:cNvSpPr/>
            <p:nvPr/>
          </p:nvSpPr>
          <p:spPr>
            <a:xfrm>
              <a:off x="555234" y="1045920"/>
              <a:ext cx="6415723"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29" name="object 46"/>
            <p:cNvSpPr/>
            <p:nvPr/>
          </p:nvSpPr>
          <p:spPr>
            <a:xfrm>
              <a:off x="553329" y="396938"/>
              <a:ext cx="6415723"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36" name="object 62"/>
            <p:cNvSpPr txBox="1"/>
            <p:nvPr/>
          </p:nvSpPr>
          <p:spPr>
            <a:xfrm>
              <a:off x="681906" y="580285"/>
              <a:ext cx="943764" cy="230832"/>
            </a:xfrm>
            <a:prstGeom prst="rect">
              <a:avLst/>
            </a:prstGeom>
          </p:spPr>
          <p:txBody>
            <a:bodyPr vert="horz" wrap="square" lIns="0" tIns="0" rIns="0" bIns="0" rtlCol="0">
              <a:spAutoFit/>
            </a:bodyPr>
            <a:lstStyle/>
            <a:p>
              <a:pPr marL="12700"/>
              <a:r>
                <a:rPr lang="ja-JP" altLang="en-US" sz="1500" b="1" dirty="0">
                  <a:solidFill>
                    <a:prstClr val="black"/>
                  </a:solidFill>
                  <a:latin typeface="ＭＳ ゴシック" panose="020B0609070205080204" pitchFamily="49" charset="-128"/>
                  <a:ea typeface="ＭＳ ゴシック" panose="020B0609070205080204" pitchFamily="49" charset="-128"/>
                  <a:cs typeface="PMingLiU"/>
                </a:rPr>
                <a:t>健康保険</a:t>
              </a:r>
              <a:endParaRPr sz="15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138" name="object 62"/>
            <p:cNvSpPr txBox="1"/>
            <p:nvPr/>
          </p:nvSpPr>
          <p:spPr>
            <a:xfrm>
              <a:off x="3151444" y="583618"/>
              <a:ext cx="2141340" cy="215444"/>
            </a:xfrm>
            <a:prstGeom prst="rect">
              <a:avLst/>
            </a:prstGeom>
          </p:spPr>
          <p:txBody>
            <a:bodyPr vert="horz" wrap="square" lIns="0" tIns="0" rIns="0" bIns="0" rtlCol="0">
              <a:spAutoFit/>
            </a:bodyPr>
            <a:lstStyle/>
            <a:p>
              <a:pPr marL="12700"/>
              <a:r>
                <a:rPr lang="ja-JP" altLang="en-US" sz="1400" b="1" dirty="0">
                  <a:solidFill>
                    <a:prstClr val="black"/>
                  </a:solidFill>
                  <a:latin typeface="ＭＳ ゴシック" panose="020B0609070205080204" pitchFamily="49" charset="-128"/>
                  <a:ea typeface="ＭＳ ゴシック" panose="020B0609070205080204" pitchFamily="49" charset="-128"/>
                  <a:cs typeface="PMingLiU"/>
                </a:rPr>
                <a:t>支給申請書</a:t>
              </a:r>
              <a:r>
                <a:rPr lang="en-US" altLang="ja-JP" sz="1400" b="1" dirty="0">
                  <a:latin typeface="ＭＳ ゴシック" panose="020B0609070205080204" pitchFamily="49" charset="-128"/>
                  <a:ea typeface="ＭＳ ゴシック" panose="020B0609070205080204" pitchFamily="49" charset="-128"/>
                  <a:cs typeface="PMingLiU"/>
                </a:rPr>
                <a:t>(</a:t>
              </a:r>
              <a:r>
                <a:rPr lang="ja-JP" altLang="en-US" sz="1400" b="1" dirty="0">
                  <a:latin typeface="ＭＳ ゴシック" panose="020B0609070205080204" pitchFamily="49" charset="-128"/>
                  <a:ea typeface="ＭＳ ゴシック" panose="020B0609070205080204" pitchFamily="49" charset="-128"/>
                  <a:cs typeface="PMingLiU"/>
                </a:rPr>
                <a:t>立替払等</a:t>
              </a:r>
              <a:r>
                <a:rPr lang="en-US" altLang="ja-JP" sz="1400" b="1" dirty="0">
                  <a:latin typeface="ＭＳ ゴシック" panose="020B0609070205080204" pitchFamily="49" charset="-128"/>
                  <a:ea typeface="ＭＳ ゴシック" panose="020B0609070205080204" pitchFamily="49" charset="-128"/>
                  <a:cs typeface="PMingLiU"/>
                </a:rPr>
                <a:t>)</a:t>
              </a:r>
              <a:endParaRPr sz="1400" b="1" dirty="0">
                <a:latin typeface="ＭＳ ゴシック" panose="020B0609070205080204" pitchFamily="49" charset="-128"/>
                <a:ea typeface="ＭＳ ゴシック" panose="020B0609070205080204" pitchFamily="49" charset="-128"/>
                <a:cs typeface="PMingLiU"/>
              </a:endParaRPr>
            </a:p>
          </p:txBody>
        </p:sp>
        <p:sp>
          <p:nvSpPr>
            <p:cNvPr id="140" name="object 62"/>
            <p:cNvSpPr txBox="1"/>
            <p:nvPr/>
          </p:nvSpPr>
          <p:spPr>
            <a:xfrm>
              <a:off x="2265227" y="512872"/>
              <a:ext cx="1563765" cy="338554"/>
            </a:xfrm>
            <a:prstGeom prst="rect">
              <a:avLst/>
            </a:prstGeom>
          </p:spPr>
          <p:txBody>
            <a:bodyPr vert="horz" wrap="square" lIns="0" tIns="0" rIns="0" bIns="0" rtlCol="0">
              <a:spAutoFit/>
            </a:bodyPr>
            <a:lstStyle/>
            <a:p>
              <a:pPr marL="12700"/>
              <a:r>
                <a:rPr lang="ja-JP" altLang="en-US" sz="2200" b="1" dirty="0">
                  <a:solidFill>
                    <a:prstClr val="black"/>
                  </a:solidFill>
                  <a:latin typeface="ＭＳ ゴシック" panose="020B0609070205080204" pitchFamily="49" charset="-128"/>
                  <a:ea typeface="ＭＳ ゴシック" panose="020B0609070205080204" pitchFamily="49" charset="-128"/>
                  <a:cs typeface="PMingLiU"/>
                </a:rPr>
                <a:t>療養費</a:t>
              </a:r>
              <a:endParaRPr sz="22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142" name="object 17"/>
            <p:cNvSpPr/>
            <p:nvPr/>
          </p:nvSpPr>
          <p:spPr>
            <a:xfrm>
              <a:off x="5074394" y="741927"/>
              <a:ext cx="1719009" cy="230504"/>
            </a:xfrm>
            <a:custGeom>
              <a:avLst/>
              <a:gdLst/>
              <a:ahLst/>
              <a:cxnLst/>
              <a:rect l="l" t="t" r="r" b="b"/>
              <a:pathLst>
                <a:path w="1562734" h="230505">
                  <a:moveTo>
                    <a:pt x="1447177" y="0"/>
                  </a:moveTo>
                  <a:lnTo>
                    <a:pt x="115188" y="0"/>
                  </a:lnTo>
                  <a:lnTo>
                    <a:pt x="70385" y="9067"/>
                  </a:lnTo>
                  <a:lnTo>
                    <a:pt x="33767" y="33778"/>
                  </a:lnTo>
                  <a:lnTo>
                    <a:pt x="9063" y="70401"/>
                  </a:lnTo>
                  <a:lnTo>
                    <a:pt x="0" y="115201"/>
                  </a:lnTo>
                  <a:lnTo>
                    <a:pt x="9063" y="159994"/>
                  </a:lnTo>
                  <a:lnTo>
                    <a:pt x="33767" y="196613"/>
                  </a:lnTo>
                  <a:lnTo>
                    <a:pt x="70385" y="221323"/>
                  </a:lnTo>
                  <a:lnTo>
                    <a:pt x="115188" y="230390"/>
                  </a:lnTo>
                  <a:lnTo>
                    <a:pt x="1447177" y="230390"/>
                  </a:lnTo>
                  <a:lnTo>
                    <a:pt x="1491981" y="221323"/>
                  </a:lnTo>
                  <a:lnTo>
                    <a:pt x="1528598" y="196613"/>
                  </a:lnTo>
                  <a:lnTo>
                    <a:pt x="1553303" y="159994"/>
                  </a:lnTo>
                  <a:lnTo>
                    <a:pt x="1562366" y="115201"/>
                  </a:lnTo>
                  <a:lnTo>
                    <a:pt x="1553303" y="70401"/>
                  </a:lnTo>
                  <a:lnTo>
                    <a:pt x="1528598" y="33778"/>
                  </a:lnTo>
                  <a:lnTo>
                    <a:pt x="1491981" y="9067"/>
                  </a:lnTo>
                  <a:lnTo>
                    <a:pt x="1447177" y="0"/>
                  </a:lnTo>
                  <a:close/>
                </a:path>
              </a:pathLst>
            </a:custGeom>
            <a:solidFill>
              <a:schemeClr val="bg1">
                <a:lumMod val="75000"/>
              </a:schemeClr>
            </a:solidFill>
            <a:ln w="28575">
              <a:solidFill>
                <a:srgbClr val="221915"/>
              </a:solidFill>
            </a:ln>
          </p:spPr>
          <p:txBody>
            <a:bodyPr wrap="square" lIns="0" tIns="0" rIns="0" bIns="0" rtlCol="0" anchor="ctr" anchorCtr="1"/>
            <a:lstStyle/>
            <a:p>
              <a:r>
                <a:rPr lang="ja-JP" altLang="en-US" sz="1000" b="1" dirty="0">
                  <a:solidFill>
                    <a:prstClr val="black"/>
                  </a:solidFill>
                  <a:latin typeface="ＭＳ ゴシック" panose="020B0609070205080204" pitchFamily="49" charset="-128"/>
                  <a:ea typeface="ＭＳ ゴシック" panose="020B0609070205080204" pitchFamily="49" charset="-128"/>
                </a:rPr>
                <a:t>被保険者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申請者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記入用</a:t>
              </a:r>
              <a:endParaRPr sz="1000" b="1" dirty="0">
                <a:solidFill>
                  <a:prstClr val="black"/>
                </a:solidFill>
                <a:latin typeface="ＭＳ ゴシック" panose="020B0609070205080204" pitchFamily="49" charset="-128"/>
                <a:ea typeface="ＭＳ ゴシック" panose="020B0609070205080204" pitchFamily="49" charset="-128"/>
              </a:endParaRPr>
            </a:p>
          </p:txBody>
        </p:sp>
        <p:sp>
          <p:nvSpPr>
            <p:cNvPr id="146" name="object 62"/>
            <p:cNvSpPr txBox="1"/>
            <p:nvPr/>
          </p:nvSpPr>
          <p:spPr>
            <a:xfrm>
              <a:off x="1926453" y="522164"/>
              <a:ext cx="1563765" cy="369332"/>
            </a:xfrm>
            <a:prstGeom prst="rect">
              <a:avLst/>
            </a:prstGeom>
          </p:spPr>
          <p:txBody>
            <a:bodyPr vert="horz" wrap="square" lIns="0" tIns="0" rIns="0" bIns="0" rtlCol="0">
              <a:spAutoFit/>
            </a:bodyPr>
            <a:lstStyle/>
            <a:p>
              <a:pPr marL="12700"/>
              <a:endParaRPr sz="24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158" name="object 62"/>
            <p:cNvSpPr txBox="1"/>
            <p:nvPr/>
          </p:nvSpPr>
          <p:spPr>
            <a:xfrm>
              <a:off x="1516526" y="732604"/>
              <a:ext cx="943764" cy="200055"/>
            </a:xfrm>
            <a:prstGeom prst="rect">
              <a:avLst/>
            </a:prstGeom>
          </p:spPr>
          <p:txBody>
            <a:bodyPr vert="horz" wrap="square" lIns="0" tIns="0" rIns="0" bIns="0" rtlCol="0">
              <a:spAutoFit/>
            </a:bodyPr>
            <a:lstStyle/>
            <a:p>
              <a:pPr marL="12700"/>
              <a:r>
                <a:rPr lang="ja-JP" altLang="en-US" sz="1300" b="1" dirty="0">
                  <a:solidFill>
                    <a:prstClr val="black"/>
                  </a:solidFill>
                  <a:latin typeface="ＭＳ ゴシック" panose="020B0609070205080204" pitchFamily="49" charset="-128"/>
                  <a:ea typeface="ＭＳ ゴシック" panose="020B0609070205080204" pitchFamily="49" charset="-128"/>
                  <a:cs typeface="PMingLiU"/>
                </a:rPr>
                <a:t>家　  族</a:t>
              </a:r>
              <a:endParaRPr sz="13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160" name="object 62"/>
            <p:cNvSpPr txBox="1"/>
            <p:nvPr/>
          </p:nvSpPr>
          <p:spPr>
            <a:xfrm>
              <a:off x="1516526" y="531894"/>
              <a:ext cx="943764" cy="200055"/>
            </a:xfrm>
            <a:prstGeom prst="rect">
              <a:avLst/>
            </a:prstGeom>
          </p:spPr>
          <p:txBody>
            <a:bodyPr vert="horz" wrap="square" lIns="0" tIns="0" rIns="0" bIns="0" rtlCol="0">
              <a:spAutoFit/>
            </a:bodyPr>
            <a:lstStyle/>
            <a:p>
              <a:pPr marL="12700"/>
              <a:r>
                <a:rPr lang="ja-JP" altLang="en-US" sz="1300" b="1" dirty="0">
                  <a:solidFill>
                    <a:prstClr val="black"/>
                  </a:solidFill>
                  <a:latin typeface="ＭＳ ゴシック" panose="020B0609070205080204" pitchFamily="49" charset="-128"/>
                  <a:ea typeface="ＭＳ ゴシック" panose="020B0609070205080204" pitchFamily="49" charset="-128"/>
                  <a:cs typeface="PMingLiU"/>
                </a:rPr>
                <a:t>被保険者</a:t>
              </a:r>
              <a:endParaRPr sz="13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92" name="object 11"/>
            <p:cNvSpPr/>
            <p:nvPr/>
          </p:nvSpPr>
          <p:spPr>
            <a:xfrm>
              <a:off x="5761300" y="403894"/>
              <a:ext cx="701155" cy="262800"/>
            </a:xfrm>
            <a:custGeom>
              <a:avLst/>
              <a:gdLst/>
              <a:ahLst/>
              <a:cxnLst/>
              <a:rect l="l" t="t" r="r" b="b"/>
              <a:pathLst>
                <a:path w="387350" h="252095">
                  <a:moveTo>
                    <a:pt x="387032" y="0"/>
                  </a:moveTo>
                  <a:lnTo>
                    <a:pt x="0" y="0"/>
                  </a:lnTo>
                  <a:lnTo>
                    <a:pt x="62115" y="217385"/>
                  </a:lnTo>
                  <a:lnTo>
                    <a:pt x="68807" y="230824"/>
                  </a:lnTo>
                  <a:lnTo>
                    <a:pt x="79689" y="241828"/>
                  </a:lnTo>
                  <a:lnTo>
                    <a:pt x="93262" y="249263"/>
                  </a:lnTo>
                  <a:lnTo>
                    <a:pt x="108026" y="251993"/>
                  </a:lnTo>
                  <a:lnTo>
                    <a:pt x="279006" y="251993"/>
                  </a:lnTo>
                  <a:lnTo>
                    <a:pt x="318227" y="230824"/>
                  </a:lnTo>
                  <a:lnTo>
                    <a:pt x="387032" y="0"/>
                  </a:lnTo>
                  <a:close/>
                </a:path>
              </a:pathLst>
            </a:custGeom>
            <a:solidFill>
              <a:schemeClr val="tx1"/>
            </a:solidFill>
            <a:ln w="12700">
              <a:noFill/>
            </a:ln>
          </p:spPr>
          <p:txBody>
            <a:bodyPr wrap="square" lIns="0" tIns="0" rIns="0" bIns="0" rtlCol="0"/>
            <a:lstStyle/>
            <a:p>
              <a:pPr algn="ctr"/>
              <a:r>
                <a:rPr lang="ja-JP" altLang="en-US" sz="1400"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２</a:t>
              </a:r>
            </a:p>
          </p:txBody>
        </p:sp>
      </p:grpSp>
      <p:sp>
        <p:nvSpPr>
          <p:cNvPr id="161" name="テキスト ボックス 160"/>
          <p:cNvSpPr txBox="1"/>
          <p:nvPr/>
        </p:nvSpPr>
        <p:spPr>
          <a:xfrm>
            <a:off x="1742364" y="1161566"/>
            <a:ext cx="1940291" cy="369332"/>
          </a:xfrm>
          <a:prstGeom prst="rect">
            <a:avLst/>
          </a:prstGeom>
          <a:noFill/>
        </p:spPr>
        <p:txBody>
          <a:bodyPr wrap="square" rtlCol="0">
            <a:spAutoFit/>
          </a:bodyPr>
          <a:lstStyle/>
          <a:p>
            <a:r>
              <a:rPr lang="ja-JP" altLang="en-US" dirty="0">
                <a:solidFill>
                  <a:srgbClr val="FF0000"/>
                </a:solidFill>
              </a:rPr>
              <a:t>健保　太郎</a:t>
            </a:r>
            <a:endParaRPr kumimoji="1" lang="ja-JP" altLang="en-US" dirty="0">
              <a:solidFill>
                <a:srgbClr val="FF0000"/>
              </a:solidFill>
            </a:endParaRPr>
          </a:p>
        </p:txBody>
      </p:sp>
      <p:sp>
        <p:nvSpPr>
          <p:cNvPr id="164" name="テキスト ボックス 163"/>
          <p:cNvSpPr txBox="1"/>
          <p:nvPr/>
        </p:nvSpPr>
        <p:spPr>
          <a:xfrm flipH="1">
            <a:off x="2246204" y="1669072"/>
            <a:ext cx="453554" cy="400110"/>
          </a:xfrm>
          <a:prstGeom prst="rect">
            <a:avLst/>
          </a:prstGeom>
          <a:noFill/>
        </p:spPr>
        <p:txBody>
          <a:bodyPr wrap="square" rtlCol="0">
            <a:spAutoFit/>
          </a:bodyPr>
          <a:lstStyle/>
          <a:p>
            <a:r>
              <a:rPr lang="ja-JP" altLang="en-US" dirty="0">
                <a:solidFill>
                  <a:srgbClr val="FF0000"/>
                </a:solidFill>
              </a:rPr>
              <a:t>２</a:t>
            </a:r>
            <a:endParaRPr kumimoji="1" lang="ja-JP" altLang="en-US" dirty="0">
              <a:solidFill>
                <a:srgbClr val="FF0000"/>
              </a:solidFill>
            </a:endParaRPr>
          </a:p>
        </p:txBody>
      </p:sp>
      <p:sp>
        <p:nvSpPr>
          <p:cNvPr id="165" name="テキスト ボックス 164"/>
          <p:cNvSpPr txBox="1"/>
          <p:nvPr/>
        </p:nvSpPr>
        <p:spPr>
          <a:xfrm>
            <a:off x="2699758" y="2086771"/>
            <a:ext cx="1305611" cy="338554"/>
          </a:xfrm>
          <a:prstGeom prst="rect">
            <a:avLst/>
          </a:prstGeom>
          <a:noFill/>
        </p:spPr>
        <p:txBody>
          <a:bodyPr wrap="square" rtlCol="0">
            <a:spAutoFit/>
          </a:bodyPr>
          <a:lstStyle/>
          <a:p>
            <a:r>
              <a:rPr lang="ja-JP" altLang="en-US" sz="1600" dirty="0">
                <a:solidFill>
                  <a:srgbClr val="FF0000"/>
                </a:solidFill>
              </a:rPr>
              <a:t>健保　花子</a:t>
            </a:r>
            <a:endParaRPr kumimoji="1" lang="ja-JP" altLang="en-US" sz="1600" dirty="0">
              <a:solidFill>
                <a:srgbClr val="FF0000"/>
              </a:solidFill>
            </a:endParaRPr>
          </a:p>
        </p:txBody>
      </p:sp>
      <p:grpSp>
        <p:nvGrpSpPr>
          <p:cNvPr id="169" name="グループ化 168"/>
          <p:cNvGrpSpPr/>
          <p:nvPr/>
        </p:nvGrpSpPr>
        <p:grpSpPr>
          <a:xfrm>
            <a:off x="5594832" y="2072817"/>
            <a:ext cx="121438" cy="109812"/>
            <a:chOff x="5193600" y="1837377"/>
            <a:chExt cx="179557" cy="156523"/>
          </a:xfrm>
        </p:grpSpPr>
        <p:cxnSp>
          <p:nvCxnSpPr>
            <p:cNvPr id="170" name="直線コネクタ 169"/>
            <p:cNvCxnSpPr/>
            <p:nvPr/>
          </p:nvCxnSpPr>
          <p:spPr>
            <a:xfrm>
              <a:off x="5193600" y="1915729"/>
              <a:ext cx="108650" cy="78171"/>
            </a:xfrm>
            <a:prstGeom prst="line">
              <a:avLst/>
            </a:prstGeom>
            <a:ln w="1905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172" name="直線コネクタ 171"/>
            <p:cNvCxnSpPr/>
            <p:nvPr/>
          </p:nvCxnSpPr>
          <p:spPr>
            <a:xfrm flipV="1">
              <a:off x="5299425" y="1837377"/>
              <a:ext cx="73732" cy="1524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73" name="テキスト ボックス 172"/>
          <p:cNvSpPr txBox="1"/>
          <p:nvPr/>
        </p:nvSpPr>
        <p:spPr>
          <a:xfrm>
            <a:off x="5716270" y="2238193"/>
            <a:ext cx="1510503" cy="261610"/>
          </a:xfrm>
          <a:prstGeom prst="rect">
            <a:avLst/>
          </a:prstGeom>
          <a:noFill/>
        </p:spPr>
        <p:txBody>
          <a:bodyPr wrap="square" rtlCol="0">
            <a:spAutoFit/>
          </a:bodyPr>
          <a:lstStyle/>
          <a:p>
            <a:r>
              <a:rPr lang="ja-JP" altLang="en-US" sz="1050" b="1" dirty="0">
                <a:solidFill>
                  <a:srgbClr val="FF0000"/>
                </a:solidFill>
              </a:rPr>
              <a:t>〇  〇    〇  〇 　〇  〇 </a:t>
            </a:r>
            <a:endParaRPr kumimoji="1" lang="ja-JP" altLang="en-US" sz="1050" b="1" dirty="0">
              <a:solidFill>
                <a:srgbClr val="FF0000"/>
              </a:solidFill>
            </a:endParaRPr>
          </a:p>
        </p:txBody>
      </p:sp>
      <p:sp>
        <p:nvSpPr>
          <p:cNvPr id="174" name="テキスト ボックス 173"/>
          <p:cNvSpPr txBox="1"/>
          <p:nvPr/>
        </p:nvSpPr>
        <p:spPr>
          <a:xfrm>
            <a:off x="5726108" y="2590740"/>
            <a:ext cx="1510503" cy="261610"/>
          </a:xfrm>
          <a:prstGeom prst="rect">
            <a:avLst/>
          </a:prstGeom>
          <a:noFill/>
        </p:spPr>
        <p:txBody>
          <a:bodyPr wrap="square" rtlCol="0">
            <a:spAutoFit/>
          </a:bodyPr>
          <a:lstStyle/>
          <a:p>
            <a:r>
              <a:rPr lang="ja-JP" altLang="en-US" sz="1050" b="1" dirty="0">
                <a:solidFill>
                  <a:srgbClr val="FF0000"/>
                </a:solidFill>
              </a:rPr>
              <a:t>〇  〇    〇  〇 　〇  〇 </a:t>
            </a:r>
            <a:endParaRPr kumimoji="1" lang="ja-JP" altLang="en-US" sz="1050" b="1" dirty="0">
              <a:solidFill>
                <a:srgbClr val="FF0000"/>
              </a:solidFill>
            </a:endParaRPr>
          </a:p>
        </p:txBody>
      </p:sp>
      <p:sp>
        <p:nvSpPr>
          <p:cNvPr id="175" name="テキスト ボックス 174"/>
          <p:cNvSpPr txBox="1"/>
          <p:nvPr/>
        </p:nvSpPr>
        <p:spPr>
          <a:xfrm>
            <a:off x="2225081" y="2524875"/>
            <a:ext cx="2318699" cy="338554"/>
          </a:xfrm>
          <a:prstGeom prst="rect">
            <a:avLst/>
          </a:prstGeom>
          <a:noFill/>
        </p:spPr>
        <p:txBody>
          <a:bodyPr wrap="square" rtlCol="0">
            <a:spAutoFit/>
          </a:bodyPr>
          <a:lstStyle/>
          <a:p>
            <a:r>
              <a:rPr lang="ja-JP" altLang="en-US" sz="1600" dirty="0">
                <a:solidFill>
                  <a:srgbClr val="FF0000"/>
                </a:solidFill>
              </a:rPr>
              <a:t>小指中節骨折</a:t>
            </a:r>
            <a:endParaRPr kumimoji="1" lang="ja-JP" altLang="en-US" sz="1600" dirty="0">
              <a:solidFill>
                <a:srgbClr val="FF0000"/>
              </a:solidFill>
            </a:endParaRPr>
          </a:p>
        </p:txBody>
      </p:sp>
      <p:sp>
        <p:nvSpPr>
          <p:cNvPr id="176" name="テキスト ボックス 175"/>
          <p:cNvSpPr txBox="1"/>
          <p:nvPr/>
        </p:nvSpPr>
        <p:spPr>
          <a:xfrm flipH="1">
            <a:off x="2246204" y="3345522"/>
            <a:ext cx="453554" cy="400110"/>
          </a:xfrm>
          <a:prstGeom prst="rect">
            <a:avLst/>
          </a:prstGeom>
          <a:noFill/>
        </p:spPr>
        <p:txBody>
          <a:bodyPr wrap="square" rtlCol="0">
            <a:spAutoFit/>
          </a:bodyPr>
          <a:lstStyle/>
          <a:p>
            <a:r>
              <a:rPr lang="ja-JP" altLang="en-US" dirty="0">
                <a:solidFill>
                  <a:srgbClr val="FF0000"/>
                </a:solidFill>
              </a:rPr>
              <a:t>２</a:t>
            </a:r>
            <a:endParaRPr kumimoji="1" lang="ja-JP" altLang="en-US" dirty="0">
              <a:solidFill>
                <a:srgbClr val="FF0000"/>
              </a:solidFill>
            </a:endParaRPr>
          </a:p>
        </p:txBody>
      </p:sp>
      <p:sp>
        <p:nvSpPr>
          <p:cNvPr id="180" name="テキスト ボックス 179"/>
          <p:cNvSpPr txBox="1"/>
          <p:nvPr/>
        </p:nvSpPr>
        <p:spPr>
          <a:xfrm>
            <a:off x="5995098" y="5029464"/>
            <a:ext cx="1305611" cy="338554"/>
          </a:xfrm>
          <a:prstGeom prst="rect">
            <a:avLst/>
          </a:prstGeom>
          <a:noFill/>
        </p:spPr>
        <p:txBody>
          <a:bodyPr wrap="square" rtlCol="0">
            <a:spAutoFit/>
          </a:bodyPr>
          <a:lstStyle/>
          <a:p>
            <a:r>
              <a:rPr lang="ja-JP" altLang="en-US" sz="1600" dirty="0">
                <a:solidFill>
                  <a:srgbClr val="FF0000"/>
                </a:solidFill>
              </a:rPr>
              <a:t>△△　△△</a:t>
            </a:r>
            <a:endParaRPr kumimoji="1" lang="ja-JP" altLang="en-US" sz="1600" dirty="0">
              <a:solidFill>
                <a:srgbClr val="FF0000"/>
              </a:solidFill>
            </a:endParaRPr>
          </a:p>
        </p:txBody>
      </p:sp>
      <p:sp>
        <p:nvSpPr>
          <p:cNvPr id="182" name="テキスト ボックス 181"/>
          <p:cNvSpPr txBox="1"/>
          <p:nvPr/>
        </p:nvSpPr>
        <p:spPr>
          <a:xfrm>
            <a:off x="5995098" y="4381829"/>
            <a:ext cx="1305611" cy="338554"/>
          </a:xfrm>
          <a:prstGeom prst="rect">
            <a:avLst/>
          </a:prstGeom>
          <a:noFill/>
        </p:spPr>
        <p:txBody>
          <a:bodyPr wrap="square" rtlCol="0">
            <a:spAutoFit/>
          </a:bodyPr>
          <a:lstStyle/>
          <a:p>
            <a:r>
              <a:rPr lang="ja-JP" altLang="en-US" sz="1600" dirty="0">
                <a:solidFill>
                  <a:srgbClr val="FF0000"/>
                </a:solidFill>
              </a:rPr>
              <a:t>〇〇　〇〇</a:t>
            </a:r>
            <a:endParaRPr kumimoji="1" lang="ja-JP" altLang="en-US" sz="1600" dirty="0">
              <a:solidFill>
                <a:srgbClr val="FF0000"/>
              </a:solidFill>
            </a:endParaRPr>
          </a:p>
        </p:txBody>
      </p:sp>
      <p:sp>
        <p:nvSpPr>
          <p:cNvPr id="183" name="テキスト ボックス 182"/>
          <p:cNvSpPr txBox="1"/>
          <p:nvPr/>
        </p:nvSpPr>
        <p:spPr>
          <a:xfrm>
            <a:off x="2394303" y="4414720"/>
            <a:ext cx="1305611" cy="307777"/>
          </a:xfrm>
          <a:prstGeom prst="rect">
            <a:avLst/>
          </a:prstGeom>
          <a:noFill/>
        </p:spPr>
        <p:txBody>
          <a:bodyPr wrap="square" rtlCol="0">
            <a:spAutoFit/>
          </a:bodyPr>
          <a:lstStyle/>
          <a:p>
            <a:r>
              <a:rPr lang="ja-JP" altLang="en-US" sz="1400" dirty="0">
                <a:solidFill>
                  <a:srgbClr val="FF0000"/>
                </a:solidFill>
              </a:rPr>
              <a:t>△△病院</a:t>
            </a:r>
            <a:endParaRPr kumimoji="1" lang="ja-JP" altLang="en-US" sz="1400" dirty="0">
              <a:solidFill>
                <a:srgbClr val="FF0000"/>
              </a:solidFill>
            </a:endParaRPr>
          </a:p>
        </p:txBody>
      </p:sp>
      <p:sp>
        <p:nvSpPr>
          <p:cNvPr id="184" name="テキスト ボックス 183"/>
          <p:cNvSpPr txBox="1"/>
          <p:nvPr/>
        </p:nvSpPr>
        <p:spPr>
          <a:xfrm>
            <a:off x="2363050" y="5069105"/>
            <a:ext cx="1305611" cy="307777"/>
          </a:xfrm>
          <a:prstGeom prst="rect">
            <a:avLst/>
          </a:prstGeom>
          <a:noFill/>
        </p:spPr>
        <p:txBody>
          <a:bodyPr wrap="square" rtlCol="0">
            <a:spAutoFit/>
          </a:bodyPr>
          <a:lstStyle/>
          <a:p>
            <a:r>
              <a:rPr lang="ja-JP" altLang="en-US" sz="1400" dirty="0">
                <a:solidFill>
                  <a:srgbClr val="FF0000"/>
                </a:solidFill>
              </a:rPr>
              <a:t>△△調剤薬局</a:t>
            </a:r>
            <a:endParaRPr kumimoji="1" lang="ja-JP" altLang="en-US" sz="1400" dirty="0">
              <a:solidFill>
                <a:srgbClr val="FF0000"/>
              </a:solidFill>
            </a:endParaRPr>
          </a:p>
        </p:txBody>
      </p:sp>
      <p:sp>
        <p:nvSpPr>
          <p:cNvPr id="185" name="テキスト ボックス 184"/>
          <p:cNvSpPr txBox="1"/>
          <p:nvPr/>
        </p:nvSpPr>
        <p:spPr>
          <a:xfrm>
            <a:off x="4222114" y="5016968"/>
            <a:ext cx="1558439" cy="415498"/>
          </a:xfrm>
          <a:prstGeom prst="rect">
            <a:avLst/>
          </a:prstGeom>
          <a:noFill/>
        </p:spPr>
        <p:txBody>
          <a:bodyPr wrap="square" rtlCol="0">
            <a:spAutoFit/>
          </a:bodyPr>
          <a:lstStyle/>
          <a:p>
            <a:r>
              <a:rPr lang="ja-JP" altLang="en-US" sz="1050" dirty="0">
                <a:solidFill>
                  <a:srgbClr val="FF0000"/>
                </a:solidFill>
              </a:rPr>
              <a:t>△△市△△区△△町</a:t>
            </a:r>
            <a:endParaRPr lang="en-US" altLang="ja-JP" sz="1050" dirty="0">
              <a:solidFill>
                <a:srgbClr val="FF0000"/>
              </a:solidFill>
            </a:endParaRPr>
          </a:p>
          <a:p>
            <a:r>
              <a:rPr lang="ja-JP" altLang="en-US" sz="1050" dirty="0">
                <a:solidFill>
                  <a:srgbClr val="FF0000"/>
                </a:solidFill>
              </a:rPr>
              <a:t>　　　　　　〇－〇－〇</a:t>
            </a:r>
            <a:endParaRPr kumimoji="1" lang="ja-JP" altLang="en-US" sz="1050" dirty="0">
              <a:solidFill>
                <a:srgbClr val="FF0000"/>
              </a:solidFill>
            </a:endParaRPr>
          </a:p>
        </p:txBody>
      </p:sp>
      <p:sp>
        <p:nvSpPr>
          <p:cNvPr id="186" name="テキスト ボックス 185"/>
          <p:cNvSpPr txBox="1"/>
          <p:nvPr/>
        </p:nvSpPr>
        <p:spPr>
          <a:xfrm>
            <a:off x="4222114" y="4378886"/>
            <a:ext cx="1558439" cy="415498"/>
          </a:xfrm>
          <a:prstGeom prst="rect">
            <a:avLst/>
          </a:prstGeom>
          <a:noFill/>
        </p:spPr>
        <p:txBody>
          <a:bodyPr wrap="square" rtlCol="0">
            <a:spAutoFit/>
          </a:bodyPr>
          <a:lstStyle/>
          <a:p>
            <a:r>
              <a:rPr lang="ja-JP" altLang="en-US" sz="1050" dirty="0">
                <a:solidFill>
                  <a:srgbClr val="FF0000"/>
                </a:solidFill>
              </a:rPr>
              <a:t>△△市△△区△△町</a:t>
            </a:r>
            <a:endParaRPr lang="en-US" altLang="ja-JP" sz="1050" dirty="0">
              <a:solidFill>
                <a:srgbClr val="FF0000"/>
              </a:solidFill>
            </a:endParaRPr>
          </a:p>
          <a:p>
            <a:r>
              <a:rPr lang="ja-JP" altLang="en-US" sz="1050" dirty="0">
                <a:solidFill>
                  <a:srgbClr val="FF0000"/>
                </a:solidFill>
              </a:rPr>
              <a:t>　　　　　　〇－〇－〇</a:t>
            </a:r>
            <a:endParaRPr kumimoji="1" lang="ja-JP" altLang="en-US" sz="1050" dirty="0">
              <a:solidFill>
                <a:srgbClr val="FF0000"/>
              </a:solidFill>
            </a:endParaRPr>
          </a:p>
        </p:txBody>
      </p:sp>
      <p:sp>
        <p:nvSpPr>
          <p:cNvPr id="188" name="テキスト ボックス 187"/>
          <p:cNvSpPr txBox="1"/>
          <p:nvPr/>
        </p:nvSpPr>
        <p:spPr>
          <a:xfrm>
            <a:off x="2271800" y="5716675"/>
            <a:ext cx="1449459" cy="261610"/>
          </a:xfrm>
          <a:prstGeom prst="rect">
            <a:avLst/>
          </a:prstGeom>
          <a:noFill/>
        </p:spPr>
        <p:txBody>
          <a:bodyPr wrap="square" rtlCol="0">
            <a:spAutoFit/>
          </a:bodyPr>
          <a:lstStyle/>
          <a:p>
            <a:r>
              <a:rPr lang="ja-JP" altLang="en-US" sz="1100" b="1" dirty="0">
                <a:solidFill>
                  <a:srgbClr val="FF0000"/>
                </a:solidFill>
              </a:rPr>
              <a:t>〇  〇  〇  〇  〇  〇 </a:t>
            </a:r>
            <a:endParaRPr kumimoji="1" lang="ja-JP" altLang="en-US" sz="1100" b="1" dirty="0">
              <a:solidFill>
                <a:srgbClr val="FF0000"/>
              </a:solidFill>
            </a:endParaRPr>
          </a:p>
        </p:txBody>
      </p:sp>
      <p:sp>
        <p:nvSpPr>
          <p:cNvPr id="190" name="テキスト ボックス 189"/>
          <p:cNvSpPr txBox="1"/>
          <p:nvPr/>
        </p:nvSpPr>
        <p:spPr>
          <a:xfrm>
            <a:off x="3824332" y="5716675"/>
            <a:ext cx="1449459" cy="261610"/>
          </a:xfrm>
          <a:prstGeom prst="rect">
            <a:avLst/>
          </a:prstGeom>
          <a:noFill/>
        </p:spPr>
        <p:txBody>
          <a:bodyPr wrap="square" rtlCol="0">
            <a:spAutoFit/>
          </a:bodyPr>
          <a:lstStyle/>
          <a:p>
            <a:r>
              <a:rPr lang="ja-JP" altLang="en-US" sz="1100" b="1" dirty="0">
                <a:solidFill>
                  <a:srgbClr val="FF0000"/>
                </a:solidFill>
              </a:rPr>
              <a:t>〇  〇  〇  〇  〇  〇 </a:t>
            </a:r>
            <a:endParaRPr kumimoji="1" lang="ja-JP" altLang="en-US" sz="1100" b="1" dirty="0">
              <a:solidFill>
                <a:srgbClr val="FF0000"/>
              </a:solidFill>
            </a:endParaRPr>
          </a:p>
        </p:txBody>
      </p:sp>
      <p:sp>
        <p:nvSpPr>
          <p:cNvPr id="192" name="テキスト ボックス 191"/>
          <p:cNvSpPr txBox="1"/>
          <p:nvPr/>
        </p:nvSpPr>
        <p:spPr>
          <a:xfrm>
            <a:off x="6421632" y="5617316"/>
            <a:ext cx="369328" cy="400110"/>
          </a:xfrm>
          <a:prstGeom prst="rect">
            <a:avLst/>
          </a:prstGeom>
          <a:noFill/>
        </p:spPr>
        <p:txBody>
          <a:bodyPr wrap="square" rtlCol="0">
            <a:spAutoFit/>
          </a:bodyPr>
          <a:lstStyle/>
          <a:p>
            <a:r>
              <a:rPr kumimoji="1" lang="ja-JP" altLang="en-US" dirty="0">
                <a:solidFill>
                  <a:srgbClr val="FF0000"/>
                </a:solidFill>
              </a:rPr>
              <a:t>〇</a:t>
            </a:r>
          </a:p>
        </p:txBody>
      </p:sp>
      <p:sp>
        <p:nvSpPr>
          <p:cNvPr id="197" name="テキスト ボックス 196"/>
          <p:cNvSpPr txBox="1"/>
          <p:nvPr/>
        </p:nvSpPr>
        <p:spPr>
          <a:xfrm>
            <a:off x="3346202" y="6786860"/>
            <a:ext cx="1116765" cy="307777"/>
          </a:xfrm>
          <a:prstGeom prst="rect">
            <a:avLst/>
          </a:prstGeom>
          <a:noFill/>
        </p:spPr>
        <p:txBody>
          <a:bodyPr wrap="square" rtlCol="0">
            <a:spAutoFit/>
          </a:bodyPr>
          <a:lstStyle/>
          <a:p>
            <a:r>
              <a:rPr lang="ja-JP" altLang="en-US" sz="1400" dirty="0">
                <a:solidFill>
                  <a:srgbClr val="FF0000"/>
                </a:solidFill>
              </a:rPr>
              <a:t>１０，７３０</a:t>
            </a:r>
            <a:endParaRPr kumimoji="1" lang="ja-JP" altLang="en-US" sz="1400" dirty="0">
              <a:solidFill>
                <a:srgbClr val="FF0000"/>
              </a:solidFill>
            </a:endParaRPr>
          </a:p>
        </p:txBody>
      </p:sp>
      <p:sp>
        <p:nvSpPr>
          <p:cNvPr id="199" name="テキスト ボックス 198"/>
          <p:cNvSpPr txBox="1"/>
          <p:nvPr/>
        </p:nvSpPr>
        <p:spPr>
          <a:xfrm>
            <a:off x="2324033" y="7191007"/>
            <a:ext cx="3706107" cy="276999"/>
          </a:xfrm>
          <a:prstGeom prst="rect">
            <a:avLst/>
          </a:prstGeom>
          <a:noFill/>
        </p:spPr>
        <p:txBody>
          <a:bodyPr wrap="square" rtlCol="0">
            <a:spAutoFit/>
          </a:bodyPr>
          <a:lstStyle/>
          <a:p>
            <a:r>
              <a:rPr lang="ja-JP" altLang="en-US" sz="1200" dirty="0">
                <a:solidFill>
                  <a:srgbClr val="FF0000"/>
                </a:solidFill>
              </a:rPr>
              <a:t>Ｘ線撮影の後ギプス固定し、処方せんを交付された。</a:t>
            </a:r>
            <a:endParaRPr kumimoji="1" lang="ja-JP" altLang="en-US" sz="1200" dirty="0">
              <a:solidFill>
                <a:srgbClr val="FF0000"/>
              </a:solidFill>
            </a:endParaRPr>
          </a:p>
        </p:txBody>
      </p:sp>
      <p:sp>
        <p:nvSpPr>
          <p:cNvPr id="200" name="テキスト ボックス 199"/>
          <p:cNvSpPr txBox="1"/>
          <p:nvPr/>
        </p:nvSpPr>
        <p:spPr>
          <a:xfrm flipH="1">
            <a:off x="2265227" y="8127859"/>
            <a:ext cx="453554" cy="400110"/>
          </a:xfrm>
          <a:prstGeom prst="rect">
            <a:avLst/>
          </a:prstGeom>
          <a:noFill/>
        </p:spPr>
        <p:txBody>
          <a:bodyPr wrap="square" rtlCol="0">
            <a:spAutoFit/>
          </a:bodyPr>
          <a:lstStyle/>
          <a:p>
            <a:r>
              <a:rPr lang="ja-JP" altLang="en-US" dirty="0">
                <a:solidFill>
                  <a:srgbClr val="FF0000"/>
                </a:solidFill>
              </a:rPr>
              <a:t>２</a:t>
            </a:r>
            <a:endParaRPr kumimoji="1" lang="ja-JP" altLang="en-US" dirty="0">
              <a:solidFill>
                <a:srgbClr val="FF0000"/>
              </a:solidFill>
            </a:endParaRPr>
          </a:p>
        </p:txBody>
      </p:sp>
      <p:sp>
        <p:nvSpPr>
          <p:cNvPr id="201" name="テキスト ボックス 200"/>
          <p:cNvSpPr txBox="1"/>
          <p:nvPr/>
        </p:nvSpPr>
        <p:spPr>
          <a:xfrm>
            <a:off x="1765690" y="5595743"/>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３</a:t>
            </a:r>
            <a:endParaRPr lang="en-US" altLang="ja-JP"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202" name="テキスト ボックス 201"/>
          <p:cNvSpPr txBox="1"/>
          <p:nvPr/>
        </p:nvSpPr>
        <p:spPr>
          <a:xfrm>
            <a:off x="1994564" y="6688781"/>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４</a:t>
            </a:r>
            <a:endParaRPr lang="en-US" altLang="ja-JP"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203" name="テキスト ボックス 202"/>
          <p:cNvSpPr txBox="1"/>
          <p:nvPr/>
        </p:nvSpPr>
        <p:spPr>
          <a:xfrm>
            <a:off x="224795" y="472439"/>
            <a:ext cx="1423041" cy="430887"/>
          </a:xfrm>
          <a:prstGeom prst="rect">
            <a:avLst/>
          </a:prstGeom>
          <a:solidFill>
            <a:schemeClr val="bg1"/>
          </a:solidFill>
          <a:ln w="12700">
            <a:solidFill>
              <a:srgbClr val="FF0000"/>
            </a:solidFill>
          </a:ln>
        </p:spPr>
        <p:txBody>
          <a:bodyPr wrap="square" lIns="0" tIns="0" rIns="0" bIns="0" rtlCol="0">
            <a:spAutoFit/>
          </a:bodyPr>
          <a:lstStyle/>
          <a:p>
            <a:pPr algn="ctr"/>
            <a:r>
              <a:rPr lang="en-US" altLang="ja-JP" sz="2800" dirty="0">
                <a:solidFill>
                  <a:srgbClr val="FF0000"/>
                </a:solidFill>
              </a:rPr>
              <a:t>【</a:t>
            </a:r>
            <a:r>
              <a:rPr lang="ja-JP" altLang="en-US" sz="2800" dirty="0">
                <a:solidFill>
                  <a:srgbClr val="FF0000"/>
                </a:solidFill>
              </a:rPr>
              <a:t>記入例</a:t>
            </a:r>
            <a:r>
              <a:rPr lang="en-US" altLang="ja-JP" sz="2800" dirty="0">
                <a:solidFill>
                  <a:srgbClr val="FF0000"/>
                </a:solidFill>
              </a:rPr>
              <a:t>】</a:t>
            </a:r>
            <a:endParaRPr kumimoji="1" lang="ja-JP" altLang="en-US" sz="2800" dirty="0">
              <a:solidFill>
                <a:srgbClr val="FF0000"/>
              </a:solidFill>
            </a:endParaRPr>
          </a:p>
        </p:txBody>
      </p:sp>
    </p:spTree>
    <p:extLst>
      <p:ext uri="{BB962C8B-B14F-4D97-AF65-F5344CB8AC3E}">
        <p14:creationId xmlns:p14="http://schemas.microsoft.com/office/powerpoint/2010/main" val="1394375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621786" y="1222016"/>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１</a:t>
            </a:r>
            <a:endParaRPr kumimoji="1" lang="ja-JP" altLang="en-US"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14" name="object 57"/>
          <p:cNvSpPr/>
          <p:nvPr/>
        </p:nvSpPr>
        <p:spPr>
          <a:xfrm>
            <a:off x="1187450" y="1206140"/>
            <a:ext cx="5572264" cy="1168760"/>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72000" tIns="72000" rIns="72000" bIns="72000" rtlCol="0"/>
          <a:lstStyle/>
          <a:p>
            <a:r>
              <a:rPr lang="ja-JP" altLang="en-US" sz="1100" dirty="0"/>
              <a:t>●家族（被扶養者）が受診した場合でも、被保険者の氏名などの情報を記入してください。</a:t>
            </a:r>
            <a:endParaRPr lang="en-US" altLang="ja-JP" sz="1100" dirty="0"/>
          </a:p>
          <a:p>
            <a:endParaRPr lang="en-US" sz="1100" dirty="0"/>
          </a:p>
          <a:p>
            <a:r>
              <a:rPr lang="ja-JP" altLang="en-US" sz="1100" dirty="0"/>
              <a:t>●被保険者が亡くなられて、相続人の方が申請する場合は、申請者の氏名を記入してください。住所・振込先も同様です。ただし、生年月日欄は被保険者の生年月日を記入してください。</a:t>
            </a:r>
            <a:endParaRPr lang="en-US" altLang="ja-JP" sz="1100" dirty="0"/>
          </a:p>
          <a:p>
            <a:endParaRPr lang="en-US" sz="1100" dirty="0"/>
          </a:p>
          <a:p>
            <a:r>
              <a:rPr lang="ja-JP" altLang="en-US" sz="1100" dirty="0"/>
              <a:t>●相続人が請求する場合、被保険者との続柄がわかる</a:t>
            </a:r>
            <a:r>
              <a:rPr lang="en-US" altLang="ja-JP" sz="1100" b="1" u="sng" dirty="0"/>
              <a:t>【</a:t>
            </a:r>
            <a:r>
              <a:rPr lang="ja-JP" altLang="en-US" sz="1100" b="1" u="sng" dirty="0"/>
              <a:t>戸籍謄本</a:t>
            </a:r>
            <a:r>
              <a:rPr lang="en-US" altLang="ja-JP" sz="1100" b="1" u="sng" dirty="0"/>
              <a:t>】</a:t>
            </a:r>
            <a:r>
              <a:rPr lang="ja-JP" altLang="en-US" sz="1100" b="1" u="sng" dirty="0"/>
              <a:t>等</a:t>
            </a:r>
            <a:r>
              <a:rPr lang="ja-JP" altLang="en-US" sz="1100" dirty="0"/>
              <a:t>を添付してください。</a:t>
            </a:r>
            <a:endParaRPr lang="en-US" sz="1100" dirty="0"/>
          </a:p>
        </p:txBody>
      </p:sp>
      <p:sp>
        <p:nvSpPr>
          <p:cNvPr id="15" name="テキスト ボックス 14"/>
          <p:cNvSpPr txBox="1"/>
          <p:nvPr/>
        </p:nvSpPr>
        <p:spPr>
          <a:xfrm>
            <a:off x="628136" y="2603500"/>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２</a:t>
            </a:r>
            <a:endParaRPr kumimoji="1" lang="ja-JP" altLang="en-US"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16" name="object 57"/>
          <p:cNvSpPr/>
          <p:nvPr/>
        </p:nvSpPr>
        <p:spPr>
          <a:xfrm>
            <a:off x="1187450" y="2587887"/>
            <a:ext cx="5572264" cy="1463414"/>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72000" tIns="72000" rIns="72000" bIns="72000" rtlCol="0"/>
          <a:lstStyle/>
          <a:p>
            <a:r>
              <a:rPr lang="ja-JP" altLang="en-US" sz="1100" dirty="0"/>
              <a:t>●ゆう</a:t>
            </a:r>
            <a:r>
              <a:rPr lang="ja-JP" altLang="en-US" sz="1100" dirty="0" err="1"/>
              <a:t>ちょ</a:t>
            </a:r>
            <a:r>
              <a:rPr lang="ja-JP" altLang="en-US" sz="1100" dirty="0"/>
              <a:t>銀行の口座へ振込みを希望する場合は、従来の口座番号（記号・番号</a:t>
            </a:r>
            <a:r>
              <a:rPr lang="en-US" altLang="ja-JP" sz="1100" dirty="0"/>
              <a:t>13</a:t>
            </a:r>
            <a:r>
              <a:rPr lang="ja-JP" altLang="en-US" sz="1100" dirty="0"/>
              <a:t>桁）ではなく、振込専用の店名（漢字３文字）と預金種目・口座番号を記入してください。</a:t>
            </a:r>
            <a:endParaRPr lang="en-US" sz="1100" dirty="0"/>
          </a:p>
        </p:txBody>
      </p:sp>
      <p:pic>
        <p:nvPicPr>
          <p:cNvPr id="17" name="図 16"/>
          <p:cNvPicPr>
            <a:picLocks noChangeAspect="1"/>
          </p:cNvPicPr>
          <p:nvPr/>
        </p:nvPicPr>
        <p:blipFill>
          <a:blip r:embed="rId2"/>
          <a:stretch>
            <a:fillRect/>
          </a:stretch>
        </p:blipFill>
        <p:spPr>
          <a:xfrm>
            <a:off x="2178050" y="3060700"/>
            <a:ext cx="3362249" cy="915652"/>
          </a:xfrm>
          <a:prstGeom prst="rect">
            <a:avLst/>
          </a:prstGeom>
        </p:spPr>
      </p:pic>
      <p:sp>
        <p:nvSpPr>
          <p:cNvPr id="18" name="テキスト ボックス 17"/>
          <p:cNvSpPr txBox="1"/>
          <p:nvPr/>
        </p:nvSpPr>
        <p:spPr>
          <a:xfrm>
            <a:off x="2805906" y="3073400"/>
            <a:ext cx="789001" cy="276999"/>
          </a:xfrm>
          <a:prstGeom prst="rect">
            <a:avLst/>
          </a:prstGeom>
          <a:noFill/>
        </p:spPr>
        <p:txBody>
          <a:bodyPr wrap="square" rtlCol="0">
            <a:spAutoFit/>
          </a:bodyPr>
          <a:lstStyle/>
          <a:p>
            <a:r>
              <a:rPr kumimoji="1" lang="ja-JP" altLang="en-US" sz="1200" dirty="0">
                <a:solidFill>
                  <a:srgbClr val="FF0000"/>
                </a:solidFill>
              </a:rPr>
              <a:t>ゆうちょ</a:t>
            </a:r>
          </a:p>
        </p:txBody>
      </p:sp>
      <p:sp>
        <p:nvSpPr>
          <p:cNvPr id="19" name="テキスト ボックス 18"/>
          <p:cNvSpPr txBox="1"/>
          <p:nvPr/>
        </p:nvSpPr>
        <p:spPr>
          <a:xfrm>
            <a:off x="4294874" y="3073400"/>
            <a:ext cx="789001" cy="276999"/>
          </a:xfrm>
          <a:prstGeom prst="rect">
            <a:avLst/>
          </a:prstGeom>
          <a:noFill/>
        </p:spPr>
        <p:txBody>
          <a:bodyPr wrap="square" rtlCol="0">
            <a:spAutoFit/>
          </a:bodyPr>
          <a:lstStyle/>
          <a:p>
            <a:r>
              <a:rPr lang="ja-JP" altLang="en-US" sz="1200" dirty="0">
                <a:solidFill>
                  <a:srgbClr val="FF0000"/>
                </a:solidFill>
              </a:rPr>
              <a:t>一二三</a:t>
            </a:r>
            <a:endParaRPr kumimoji="1" lang="ja-JP" altLang="en-US" sz="1200" dirty="0">
              <a:solidFill>
                <a:srgbClr val="FF0000"/>
              </a:solidFill>
            </a:endParaRPr>
          </a:p>
        </p:txBody>
      </p:sp>
      <p:sp>
        <p:nvSpPr>
          <p:cNvPr id="20" name="テキスト ボックス 19"/>
          <p:cNvSpPr txBox="1"/>
          <p:nvPr/>
        </p:nvSpPr>
        <p:spPr>
          <a:xfrm>
            <a:off x="3788265" y="3363099"/>
            <a:ext cx="1616925" cy="230832"/>
          </a:xfrm>
          <a:prstGeom prst="rect">
            <a:avLst/>
          </a:prstGeom>
          <a:noFill/>
        </p:spPr>
        <p:txBody>
          <a:bodyPr wrap="square" rtlCol="0">
            <a:spAutoFit/>
          </a:bodyPr>
          <a:lstStyle/>
          <a:p>
            <a:r>
              <a:rPr lang="ja-JP" altLang="en-US" sz="900" dirty="0">
                <a:solidFill>
                  <a:srgbClr val="FF0000"/>
                </a:solidFill>
              </a:rPr>
              <a:t>１ ２ ３ ４ ５ ６ ７</a:t>
            </a:r>
            <a:endParaRPr kumimoji="1" lang="ja-JP" altLang="en-US" sz="900" dirty="0">
              <a:solidFill>
                <a:srgbClr val="FF0000"/>
              </a:solidFill>
            </a:endParaRPr>
          </a:p>
        </p:txBody>
      </p:sp>
      <p:sp>
        <p:nvSpPr>
          <p:cNvPr id="21" name="テキスト ボックス 20"/>
          <p:cNvSpPr txBox="1"/>
          <p:nvPr/>
        </p:nvSpPr>
        <p:spPr>
          <a:xfrm>
            <a:off x="2621242" y="3363099"/>
            <a:ext cx="318808" cy="230832"/>
          </a:xfrm>
          <a:prstGeom prst="rect">
            <a:avLst/>
          </a:prstGeom>
          <a:noFill/>
        </p:spPr>
        <p:txBody>
          <a:bodyPr wrap="square" rtlCol="0">
            <a:spAutoFit/>
          </a:bodyPr>
          <a:lstStyle/>
          <a:p>
            <a:r>
              <a:rPr lang="ja-JP" altLang="en-US" sz="900" dirty="0">
                <a:solidFill>
                  <a:srgbClr val="FF0000"/>
                </a:solidFill>
              </a:rPr>
              <a:t>  １</a:t>
            </a:r>
            <a:endParaRPr kumimoji="1" lang="ja-JP" altLang="en-US" sz="900" dirty="0">
              <a:solidFill>
                <a:srgbClr val="FF0000"/>
              </a:solidFill>
            </a:endParaRPr>
          </a:p>
        </p:txBody>
      </p:sp>
      <p:sp>
        <p:nvSpPr>
          <p:cNvPr id="22" name="楕円 21"/>
          <p:cNvSpPr/>
          <p:nvPr/>
        </p:nvSpPr>
        <p:spPr>
          <a:xfrm>
            <a:off x="3644773" y="3073400"/>
            <a:ext cx="280240" cy="125026"/>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3" name="楕円 22"/>
          <p:cNvSpPr/>
          <p:nvPr/>
        </p:nvSpPr>
        <p:spPr>
          <a:xfrm>
            <a:off x="5144872" y="3149387"/>
            <a:ext cx="280240" cy="125026"/>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4" name="テキスト ボックス 23"/>
          <p:cNvSpPr txBox="1"/>
          <p:nvPr/>
        </p:nvSpPr>
        <p:spPr>
          <a:xfrm>
            <a:off x="3172831" y="3699353"/>
            <a:ext cx="1940291" cy="276999"/>
          </a:xfrm>
          <a:prstGeom prst="rect">
            <a:avLst/>
          </a:prstGeom>
          <a:noFill/>
        </p:spPr>
        <p:txBody>
          <a:bodyPr wrap="square" rtlCol="0">
            <a:spAutoFit/>
          </a:bodyPr>
          <a:lstStyle/>
          <a:p>
            <a:r>
              <a:rPr lang="ja-JP" altLang="en-US" sz="1200" dirty="0">
                <a:solidFill>
                  <a:srgbClr val="FF0000"/>
                </a:solidFill>
              </a:rPr>
              <a:t>健保　太郎</a:t>
            </a:r>
            <a:endParaRPr kumimoji="1" lang="ja-JP" altLang="en-US" sz="1200" dirty="0">
              <a:solidFill>
                <a:srgbClr val="FF0000"/>
              </a:solidFill>
            </a:endParaRPr>
          </a:p>
        </p:txBody>
      </p:sp>
      <p:sp>
        <p:nvSpPr>
          <p:cNvPr id="25" name="テキスト ボックス 24"/>
          <p:cNvSpPr txBox="1"/>
          <p:nvPr/>
        </p:nvSpPr>
        <p:spPr>
          <a:xfrm>
            <a:off x="3143584" y="3547380"/>
            <a:ext cx="1940291" cy="230832"/>
          </a:xfrm>
          <a:prstGeom prst="rect">
            <a:avLst/>
          </a:prstGeom>
          <a:noFill/>
        </p:spPr>
        <p:txBody>
          <a:bodyPr wrap="square" rtlCol="0">
            <a:spAutoFit/>
          </a:bodyPr>
          <a:lstStyle/>
          <a:p>
            <a:r>
              <a:rPr lang="ja-JP" altLang="en-US" sz="900" dirty="0">
                <a:solidFill>
                  <a:srgbClr val="FF0000"/>
                </a:solidFill>
              </a:rPr>
              <a:t>ケンポ　　タロウ</a:t>
            </a:r>
            <a:endParaRPr kumimoji="1" lang="ja-JP" altLang="en-US" sz="900" dirty="0">
              <a:solidFill>
                <a:srgbClr val="FF0000"/>
              </a:solidFill>
            </a:endParaRPr>
          </a:p>
        </p:txBody>
      </p:sp>
      <p:sp>
        <p:nvSpPr>
          <p:cNvPr id="26" name="テキスト ボックス 25"/>
          <p:cNvSpPr txBox="1"/>
          <p:nvPr/>
        </p:nvSpPr>
        <p:spPr>
          <a:xfrm>
            <a:off x="4947867" y="3637719"/>
            <a:ext cx="318808" cy="230832"/>
          </a:xfrm>
          <a:prstGeom prst="rect">
            <a:avLst/>
          </a:prstGeom>
          <a:noFill/>
        </p:spPr>
        <p:txBody>
          <a:bodyPr wrap="square" rtlCol="0">
            <a:spAutoFit/>
          </a:bodyPr>
          <a:lstStyle/>
          <a:p>
            <a:r>
              <a:rPr lang="ja-JP" altLang="en-US" sz="900" dirty="0">
                <a:solidFill>
                  <a:srgbClr val="FF0000"/>
                </a:solidFill>
              </a:rPr>
              <a:t>  １</a:t>
            </a:r>
            <a:endParaRPr kumimoji="1" lang="ja-JP" altLang="en-US" sz="900" dirty="0">
              <a:solidFill>
                <a:srgbClr val="FF0000"/>
              </a:solidFill>
            </a:endParaRPr>
          </a:p>
        </p:txBody>
      </p:sp>
      <p:grpSp>
        <p:nvGrpSpPr>
          <p:cNvPr id="27" name="グループ化 26"/>
          <p:cNvGrpSpPr/>
          <p:nvPr/>
        </p:nvGrpSpPr>
        <p:grpSpPr>
          <a:xfrm>
            <a:off x="553329" y="396938"/>
            <a:ext cx="6417628" cy="648982"/>
            <a:chOff x="553329" y="396938"/>
            <a:chExt cx="6417628" cy="648982"/>
          </a:xfrm>
        </p:grpSpPr>
        <p:sp>
          <p:nvSpPr>
            <p:cNvPr id="28" name="object 15"/>
            <p:cNvSpPr/>
            <p:nvPr/>
          </p:nvSpPr>
          <p:spPr>
            <a:xfrm>
              <a:off x="5131305" y="403895"/>
              <a:ext cx="649248" cy="252095"/>
            </a:xfrm>
            <a:custGeom>
              <a:avLst/>
              <a:gdLst/>
              <a:ahLst/>
              <a:cxnLst/>
              <a:rect l="l" t="t" r="r" b="b"/>
              <a:pathLst>
                <a:path w="387350" h="252095">
                  <a:moveTo>
                    <a:pt x="387007" y="0"/>
                  </a:moveTo>
                  <a:lnTo>
                    <a:pt x="0" y="0"/>
                  </a:lnTo>
                  <a:lnTo>
                    <a:pt x="62115" y="217385"/>
                  </a:lnTo>
                  <a:lnTo>
                    <a:pt x="68796" y="230824"/>
                  </a:lnTo>
                  <a:lnTo>
                    <a:pt x="79678" y="241828"/>
                  </a:lnTo>
                  <a:lnTo>
                    <a:pt x="93253" y="249263"/>
                  </a:lnTo>
                  <a:lnTo>
                    <a:pt x="108013" y="251993"/>
                  </a:lnTo>
                  <a:lnTo>
                    <a:pt x="279006" y="251993"/>
                  </a:lnTo>
                  <a:lnTo>
                    <a:pt x="318218" y="230824"/>
                  </a:lnTo>
                  <a:lnTo>
                    <a:pt x="387007" y="0"/>
                  </a:lnTo>
                  <a:close/>
                </a:path>
              </a:pathLst>
            </a:custGeom>
            <a:solidFill>
              <a:schemeClr val="bg1">
                <a:lumMod val="65000"/>
              </a:schemeClr>
            </a:solidFill>
            <a:ln>
              <a:noFill/>
            </a:ln>
          </p:spPr>
          <p:txBody>
            <a:bodyPr wrap="square" lIns="0" tIns="0" rIns="0" bIns="0" rtlCol="0"/>
            <a:lstStyle/>
            <a:p>
              <a:pPr algn="ctr"/>
              <a:r>
                <a:rPr lang="en-US" altLang="ja-JP"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1</a:t>
              </a:r>
              <a:endParaRPr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29" name="object 45"/>
            <p:cNvSpPr/>
            <p:nvPr/>
          </p:nvSpPr>
          <p:spPr>
            <a:xfrm>
              <a:off x="555234" y="1045920"/>
              <a:ext cx="6415723"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30" name="object 46"/>
            <p:cNvSpPr/>
            <p:nvPr/>
          </p:nvSpPr>
          <p:spPr>
            <a:xfrm>
              <a:off x="553329" y="396938"/>
              <a:ext cx="6415723"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31" name="object 62"/>
            <p:cNvSpPr txBox="1"/>
            <p:nvPr/>
          </p:nvSpPr>
          <p:spPr>
            <a:xfrm>
              <a:off x="681906" y="580285"/>
              <a:ext cx="943764" cy="230832"/>
            </a:xfrm>
            <a:prstGeom prst="rect">
              <a:avLst/>
            </a:prstGeom>
          </p:spPr>
          <p:txBody>
            <a:bodyPr vert="horz" wrap="square" lIns="0" tIns="0" rIns="0" bIns="0" rtlCol="0">
              <a:spAutoFit/>
            </a:bodyPr>
            <a:lstStyle/>
            <a:p>
              <a:pPr marL="12700"/>
              <a:r>
                <a:rPr lang="ja-JP" altLang="en-US" sz="1500" b="1" dirty="0">
                  <a:solidFill>
                    <a:prstClr val="black"/>
                  </a:solidFill>
                  <a:latin typeface="ＭＳ ゴシック" panose="020B0609070205080204" pitchFamily="49" charset="-128"/>
                  <a:ea typeface="ＭＳ ゴシック" panose="020B0609070205080204" pitchFamily="49" charset="-128"/>
                  <a:cs typeface="PMingLiU"/>
                </a:rPr>
                <a:t>健康保険</a:t>
              </a:r>
              <a:endParaRPr sz="15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32" name="object 62"/>
            <p:cNvSpPr txBox="1"/>
            <p:nvPr/>
          </p:nvSpPr>
          <p:spPr>
            <a:xfrm>
              <a:off x="3151444" y="583618"/>
              <a:ext cx="2141340" cy="215444"/>
            </a:xfrm>
            <a:prstGeom prst="rect">
              <a:avLst/>
            </a:prstGeom>
          </p:spPr>
          <p:txBody>
            <a:bodyPr vert="horz" wrap="square" lIns="0" tIns="0" rIns="0" bIns="0" rtlCol="0">
              <a:spAutoFit/>
            </a:bodyPr>
            <a:lstStyle/>
            <a:p>
              <a:pPr marL="12700"/>
              <a:r>
                <a:rPr lang="ja-JP" altLang="en-US" sz="1400" b="1" dirty="0">
                  <a:solidFill>
                    <a:prstClr val="black"/>
                  </a:solidFill>
                  <a:latin typeface="ＭＳ ゴシック" panose="020B0609070205080204" pitchFamily="49" charset="-128"/>
                  <a:ea typeface="ＭＳ ゴシック" panose="020B0609070205080204" pitchFamily="49" charset="-128"/>
                  <a:cs typeface="PMingLiU"/>
                </a:rPr>
                <a:t>支給申請書</a:t>
              </a:r>
              <a:r>
                <a:rPr lang="en-US" altLang="ja-JP" sz="1400" b="1" dirty="0">
                  <a:solidFill>
                    <a:srgbClr val="FF0000"/>
                  </a:solidFill>
                  <a:latin typeface="ＭＳ ゴシック" panose="020B0609070205080204" pitchFamily="49" charset="-128"/>
                  <a:ea typeface="ＭＳ ゴシック" panose="020B0609070205080204" pitchFamily="49" charset="-128"/>
                  <a:cs typeface="PMingLiU"/>
                </a:rPr>
                <a:t>(</a:t>
              </a:r>
              <a:r>
                <a:rPr lang="ja-JP" altLang="en-US" sz="1400" b="1" dirty="0">
                  <a:solidFill>
                    <a:srgbClr val="FF0000"/>
                  </a:solidFill>
                  <a:latin typeface="ＭＳ ゴシック" panose="020B0609070205080204" pitchFamily="49" charset="-128"/>
                  <a:ea typeface="ＭＳ ゴシック" panose="020B0609070205080204" pitchFamily="49" charset="-128"/>
                  <a:cs typeface="PMingLiU"/>
                </a:rPr>
                <a:t>立替払等</a:t>
              </a:r>
              <a:r>
                <a:rPr lang="en-US" altLang="ja-JP" sz="1400" b="1" dirty="0">
                  <a:solidFill>
                    <a:srgbClr val="FF0000"/>
                  </a:solidFill>
                  <a:latin typeface="ＭＳ ゴシック" panose="020B0609070205080204" pitchFamily="49" charset="-128"/>
                  <a:ea typeface="ＭＳ ゴシック" panose="020B0609070205080204" pitchFamily="49" charset="-128"/>
                  <a:cs typeface="PMingLiU"/>
                </a:rPr>
                <a:t>)</a:t>
              </a:r>
              <a:endParaRPr sz="1400" b="1" dirty="0">
                <a:solidFill>
                  <a:srgbClr val="FF0000"/>
                </a:solidFill>
                <a:latin typeface="ＭＳ ゴシック" panose="020B0609070205080204" pitchFamily="49" charset="-128"/>
                <a:ea typeface="ＭＳ ゴシック" panose="020B0609070205080204" pitchFamily="49" charset="-128"/>
                <a:cs typeface="PMingLiU"/>
              </a:endParaRPr>
            </a:p>
          </p:txBody>
        </p:sp>
        <p:sp>
          <p:nvSpPr>
            <p:cNvPr id="33" name="object 62"/>
            <p:cNvSpPr txBox="1"/>
            <p:nvPr/>
          </p:nvSpPr>
          <p:spPr>
            <a:xfrm>
              <a:off x="2265227" y="512872"/>
              <a:ext cx="1563765" cy="338554"/>
            </a:xfrm>
            <a:prstGeom prst="rect">
              <a:avLst/>
            </a:prstGeom>
          </p:spPr>
          <p:txBody>
            <a:bodyPr vert="horz" wrap="square" lIns="0" tIns="0" rIns="0" bIns="0" rtlCol="0">
              <a:spAutoFit/>
            </a:bodyPr>
            <a:lstStyle/>
            <a:p>
              <a:pPr marL="12700"/>
              <a:r>
                <a:rPr lang="ja-JP" altLang="en-US" sz="2200" b="1" dirty="0">
                  <a:solidFill>
                    <a:prstClr val="black"/>
                  </a:solidFill>
                  <a:latin typeface="ＭＳ ゴシック" panose="020B0609070205080204" pitchFamily="49" charset="-128"/>
                  <a:ea typeface="ＭＳ ゴシック" panose="020B0609070205080204" pitchFamily="49" charset="-128"/>
                  <a:cs typeface="PMingLiU"/>
                </a:rPr>
                <a:t>療養費</a:t>
              </a:r>
              <a:endParaRPr sz="22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34" name="object 17"/>
            <p:cNvSpPr/>
            <p:nvPr/>
          </p:nvSpPr>
          <p:spPr>
            <a:xfrm>
              <a:off x="5074394" y="741927"/>
              <a:ext cx="1719009" cy="230504"/>
            </a:xfrm>
            <a:custGeom>
              <a:avLst/>
              <a:gdLst/>
              <a:ahLst/>
              <a:cxnLst/>
              <a:rect l="l" t="t" r="r" b="b"/>
              <a:pathLst>
                <a:path w="1562734" h="230505">
                  <a:moveTo>
                    <a:pt x="1447177" y="0"/>
                  </a:moveTo>
                  <a:lnTo>
                    <a:pt x="115188" y="0"/>
                  </a:lnTo>
                  <a:lnTo>
                    <a:pt x="70385" y="9067"/>
                  </a:lnTo>
                  <a:lnTo>
                    <a:pt x="33767" y="33778"/>
                  </a:lnTo>
                  <a:lnTo>
                    <a:pt x="9063" y="70401"/>
                  </a:lnTo>
                  <a:lnTo>
                    <a:pt x="0" y="115201"/>
                  </a:lnTo>
                  <a:lnTo>
                    <a:pt x="9063" y="159994"/>
                  </a:lnTo>
                  <a:lnTo>
                    <a:pt x="33767" y="196613"/>
                  </a:lnTo>
                  <a:lnTo>
                    <a:pt x="70385" y="221323"/>
                  </a:lnTo>
                  <a:lnTo>
                    <a:pt x="115188" y="230390"/>
                  </a:lnTo>
                  <a:lnTo>
                    <a:pt x="1447177" y="230390"/>
                  </a:lnTo>
                  <a:lnTo>
                    <a:pt x="1491981" y="221323"/>
                  </a:lnTo>
                  <a:lnTo>
                    <a:pt x="1528598" y="196613"/>
                  </a:lnTo>
                  <a:lnTo>
                    <a:pt x="1553303" y="159994"/>
                  </a:lnTo>
                  <a:lnTo>
                    <a:pt x="1562366" y="115201"/>
                  </a:lnTo>
                  <a:lnTo>
                    <a:pt x="1553303" y="70401"/>
                  </a:lnTo>
                  <a:lnTo>
                    <a:pt x="1528598" y="33778"/>
                  </a:lnTo>
                  <a:lnTo>
                    <a:pt x="1491981" y="9067"/>
                  </a:lnTo>
                  <a:lnTo>
                    <a:pt x="1447177" y="0"/>
                  </a:lnTo>
                  <a:close/>
                </a:path>
              </a:pathLst>
            </a:custGeom>
            <a:solidFill>
              <a:schemeClr val="bg1">
                <a:lumMod val="75000"/>
              </a:schemeClr>
            </a:solidFill>
            <a:ln w="28575">
              <a:solidFill>
                <a:srgbClr val="221915"/>
              </a:solidFill>
            </a:ln>
          </p:spPr>
          <p:txBody>
            <a:bodyPr wrap="square" lIns="0" tIns="0" rIns="0" bIns="0" rtlCol="0" anchor="ctr" anchorCtr="1"/>
            <a:lstStyle/>
            <a:p>
              <a:r>
                <a:rPr lang="ja-JP" altLang="en-US" sz="1000" b="1" dirty="0">
                  <a:solidFill>
                    <a:prstClr val="black"/>
                  </a:solidFill>
                  <a:latin typeface="ＭＳ ゴシック" panose="020B0609070205080204" pitchFamily="49" charset="-128"/>
                  <a:ea typeface="ＭＳ ゴシック" panose="020B0609070205080204" pitchFamily="49" charset="-128"/>
                </a:rPr>
                <a:t>被保険者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申請者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記入用</a:t>
              </a:r>
              <a:endParaRPr sz="1000" b="1" dirty="0">
                <a:solidFill>
                  <a:prstClr val="black"/>
                </a:solidFill>
                <a:latin typeface="ＭＳ ゴシック" panose="020B0609070205080204" pitchFamily="49" charset="-128"/>
                <a:ea typeface="ＭＳ ゴシック" panose="020B0609070205080204" pitchFamily="49" charset="-128"/>
              </a:endParaRPr>
            </a:p>
          </p:txBody>
        </p:sp>
        <p:sp>
          <p:nvSpPr>
            <p:cNvPr id="35" name="object 62"/>
            <p:cNvSpPr txBox="1"/>
            <p:nvPr/>
          </p:nvSpPr>
          <p:spPr>
            <a:xfrm>
              <a:off x="1926453" y="522164"/>
              <a:ext cx="1563765" cy="369332"/>
            </a:xfrm>
            <a:prstGeom prst="rect">
              <a:avLst/>
            </a:prstGeom>
          </p:spPr>
          <p:txBody>
            <a:bodyPr vert="horz" wrap="square" lIns="0" tIns="0" rIns="0" bIns="0" rtlCol="0">
              <a:spAutoFit/>
            </a:bodyPr>
            <a:lstStyle/>
            <a:p>
              <a:pPr marL="12700"/>
              <a:endParaRPr sz="24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36" name="object 62"/>
            <p:cNvSpPr txBox="1"/>
            <p:nvPr/>
          </p:nvSpPr>
          <p:spPr>
            <a:xfrm>
              <a:off x="1516526" y="732604"/>
              <a:ext cx="943764" cy="200055"/>
            </a:xfrm>
            <a:prstGeom prst="rect">
              <a:avLst/>
            </a:prstGeom>
          </p:spPr>
          <p:txBody>
            <a:bodyPr vert="horz" wrap="square" lIns="0" tIns="0" rIns="0" bIns="0" rtlCol="0">
              <a:spAutoFit/>
            </a:bodyPr>
            <a:lstStyle/>
            <a:p>
              <a:pPr marL="12700"/>
              <a:r>
                <a:rPr lang="ja-JP" altLang="en-US" sz="1300" b="1" dirty="0">
                  <a:solidFill>
                    <a:prstClr val="black"/>
                  </a:solidFill>
                  <a:latin typeface="ＭＳ ゴシック" panose="020B0609070205080204" pitchFamily="49" charset="-128"/>
                  <a:ea typeface="ＭＳ ゴシック" panose="020B0609070205080204" pitchFamily="49" charset="-128"/>
                  <a:cs typeface="PMingLiU"/>
                </a:rPr>
                <a:t>家　  族</a:t>
              </a:r>
              <a:endParaRPr sz="13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37" name="object 62"/>
            <p:cNvSpPr txBox="1"/>
            <p:nvPr/>
          </p:nvSpPr>
          <p:spPr>
            <a:xfrm>
              <a:off x="1516526" y="531894"/>
              <a:ext cx="943764" cy="200055"/>
            </a:xfrm>
            <a:prstGeom prst="rect">
              <a:avLst/>
            </a:prstGeom>
          </p:spPr>
          <p:txBody>
            <a:bodyPr vert="horz" wrap="square" lIns="0" tIns="0" rIns="0" bIns="0" rtlCol="0">
              <a:spAutoFit/>
            </a:bodyPr>
            <a:lstStyle/>
            <a:p>
              <a:pPr marL="12700"/>
              <a:r>
                <a:rPr lang="ja-JP" altLang="en-US" sz="1300" b="1" dirty="0">
                  <a:solidFill>
                    <a:prstClr val="black"/>
                  </a:solidFill>
                  <a:latin typeface="ＭＳ ゴシック" panose="020B0609070205080204" pitchFamily="49" charset="-128"/>
                  <a:ea typeface="ＭＳ ゴシック" panose="020B0609070205080204" pitchFamily="49" charset="-128"/>
                  <a:cs typeface="PMingLiU"/>
                </a:rPr>
                <a:t>被保険者</a:t>
              </a:r>
              <a:endParaRPr sz="13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38" name="object 11"/>
            <p:cNvSpPr/>
            <p:nvPr/>
          </p:nvSpPr>
          <p:spPr>
            <a:xfrm>
              <a:off x="5761300" y="403894"/>
              <a:ext cx="701155" cy="262800"/>
            </a:xfrm>
            <a:custGeom>
              <a:avLst/>
              <a:gdLst/>
              <a:ahLst/>
              <a:cxnLst/>
              <a:rect l="l" t="t" r="r" b="b"/>
              <a:pathLst>
                <a:path w="387350" h="252095">
                  <a:moveTo>
                    <a:pt x="387032" y="0"/>
                  </a:moveTo>
                  <a:lnTo>
                    <a:pt x="0" y="0"/>
                  </a:lnTo>
                  <a:lnTo>
                    <a:pt x="62115" y="217385"/>
                  </a:lnTo>
                  <a:lnTo>
                    <a:pt x="68807" y="230824"/>
                  </a:lnTo>
                  <a:lnTo>
                    <a:pt x="79689" y="241828"/>
                  </a:lnTo>
                  <a:lnTo>
                    <a:pt x="93262" y="249263"/>
                  </a:lnTo>
                  <a:lnTo>
                    <a:pt x="108026" y="251993"/>
                  </a:lnTo>
                  <a:lnTo>
                    <a:pt x="279006" y="251993"/>
                  </a:lnTo>
                  <a:lnTo>
                    <a:pt x="318227" y="230824"/>
                  </a:lnTo>
                  <a:lnTo>
                    <a:pt x="387032" y="0"/>
                  </a:lnTo>
                  <a:close/>
                </a:path>
              </a:pathLst>
            </a:custGeom>
            <a:solidFill>
              <a:schemeClr val="tx1"/>
            </a:solidFill>
            <a:ln w="12700">
              <a:noFill/>
            </a:ln>
          </p:spPr>
          <p:txBody>
            <a:bodyPr wrap="square" lIns="0" tIns="0" rIns="0" bIns="0" rtlCol="0"/>
            <a:lstStyle/>
            <a:p>
              <a:pPr algn="ctr"/>
              <a:r>
                <a:rPr lang="ja-JP" altLang="en-US" sz="1400"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２</a:t>
              </a:r>
            </a:p>
          </p:txBody>
        </p:sp>
      </p:grpSp>
      <p:sp>
        <p:nvSpPr>
          <p:cNvPr id="12" name="テキスト ボックス 11"/>
          <p:cNvSpPr txBox="1"/>
          <p:nvPr/>
        </p:nvSpPr>
        <p:spPr>
          <a:xfrm>
            <a:off x="5107271" y="511481"/>
            <a:ext cx="1947579" cy="307777"/>
          </a:xfrm>
          <a:prstGeom prst="rect">
            <a:avLst/>
          </a:prstGeom>
          <a:solidFill>
            <a:schemeClr val="bg1"/>
          </a:solidFill>
          <a:ln w="12700">
            <a:solidFill>
              <a:srgbClr val="FF0000"/>
            </a:solidFill>
          </a:ln>
        </p:spPr>
        <p:txBody>
          <a:bodyPr wrap="square" lIns="0" tIns="0" rIns="0" bIns="0" rtlCol="0">
            <a:spAutoFit/>
          </a:bodyPr>
          <a:lstStyle/>
          <a:p>
            <a:pPr algn="ctr"/>
            <a:r>
              <a:rPr lang="en-US" altLang="ja-JP" sz="2000" dirty="0">
                <a:solidFill>
                  <a:srgbClr val="FF0000"/>
                </a:solidFill>
              </a:rPr>
              <a:t>【</a:t>
            </a:r>
            <a:r>
              <a:rPr lang="ja-JP" altLang="en-US" sz="2000" dirty="0">
                <a:solidFill>
                  <a:srgbClr val="FF0000"/>
                </a:solidFill>
              </a:rPr>
              <a:t>記入上の注意</a:t>
            </a:r>
            <a:r>
              <a:rPr lang="en-US" altLang="ja-JP" sz="2000" dirty="0">
                <a:solidFill>
                  <a:srgbClr val="FF0000"/>
                </a:solidFill>
              </a:rPr>
              <a:t>】</a:t>
            </a:r>
            <a:endParaRPr kumimoji="1" lang="ja-JP" altLang="en-US" sz="2000" dirty="0">
              <a:solidFill>
                <a:srgbClr val="FF0000"/>
              </a:solidFill>
            </a:endParaRPr>
          </a:p>
        </p:txBody>
      </p:sp>
      <p:sp>
        <p:nvSpPr>
          <p:cNvPr id="39" name="テキスト ボックス 38"/>
          <p:cNvSpPr txBox="1"/>
          <p:nvPr/>
        </p:nvSpPr>
        <p:spPr>
          <a:xfrm>
            <a:off x="628136" y="4268894"/>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３</a:t>
            </a:r>
            <a:endParaRPr lang="en-US" altLang="ja-JP"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40" name="object 57"/>
          <p:cNvSpPr/>
          <p:nvPr/>
        </p:nvSpPr>
        <p:spPr>
          <a:xfrm>
            <a:off x="1226816" y="4268894"/>
            <a:ext cx="5572264" cy="717766"/>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72000" tIns="72000" rIns="72000" bIns="72000" rtlCol="0"/>
          <a:lstStyle/>
          <a:p>
            <a:r>
              <a:rPr lang="ja-JP" altLang="en-US" sz="1100" dirty="0"/>
              <a:t>●自費で診療をうけた期間もしくは入院時に支払った食事療養費の期間の初めと終わりの日を記入してください。日数は診療をうけた日の数もしくは食事療養費を支払った日の数を記入してください。</a:t>
            </a:r>
            <a:endParaRPr lang="en-US" sz="1100" dirty="0"/>
          </a:p>
        </p:txBody>
      </p:sp>
      <p:sp>
        <p:nvSpPr>
          <p:cNvPr id="41" name="テキスト ボックス 40"/>
          <p:cNvSpPr txBox="1"/>
          <p:nvPr/>
        </p:nvSpPr>
        <p:spPr>
          <a:xfrm>
            <a:off x="630319" y="5202684"/>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４</a:t>
            </a:r>
            <a:endParaRPr lang="en-US" altLang="ja-JP"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42" name="object 57"/>
          <p:cNvSpPr/>
          <p:nvPr/>
        </p:nvSpPr>
        <p:spPr>
          <a:xfrm>
            <a:off x="1229346" y="5202684"/>
            <a:ext cx="5572264" cy="395189"/>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72000" tIns="72000" rIns="72000" bIns="72000" rtlCol="0"/>
          <a:lstStyle/>
          <a:p>
            <a:r>
              <a:rPr lang="ja-JP" altLang="en-US" sz="1100" dirty="0"/>
              <a:t>●領収書（領収明細書）に記載されている金額を記入してください。</a:t>
            </a:r>
            <a:endParaRPr lang="en-US" sz="1100" dirty="0"/>
          </a:p>
        </p:txBody>
      </p:sp>
      <p:sp>
        <p:nvSpPr>
          <p:cNvPr id="43" name="object 57"/>
          <p:cNvSpPr/>
          <p:nvPr/>
        </p:nvSpPr>
        <p:spPr>
          <a:xfrm>
            <a:off x="1232469" y="5813897"/>
            <a:ext cx="5572264" cy="4357339"/>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72000" tIns="72000" rIns="72000" bIns="72000" rtlCol="0"/>
          <a:lstStyle/>
          <a:p>
            <a:r>
              <a:rPr lang="en-US" altLang="ja-JP" sz="1000" dirty="0"/>
              <a:t>【</a:t>
            </a:r>
            <a:r>
              <a:rPr lang="ja-JP" altLang="en-US" sz="1000" dirty="0"/>
              <a:t>添付書類</a:t>
            </a:r>
            <a:r>
              <a:rPr lang="en-US" altLang="ja-JP" sz="1000" dirty="0"/>
              <a:t>】</a:t>
            </a:r>
          </a:p>
          <a:p>
            <a:endParaRPr lang="en-US" sz="1000" dirty="0"/>
          </a:p>
          <a:p>
            <a:r>
              <a:rPr lang="ja-JP" altLang="en-US" sz="1000" dirty="0"/>
              <a:t>●医療費を自費で支払ったとき（立替払）</a:t>
            </a:r>
            <a:endParaRPr lang="en-US" altLang="ja-JP" sz="1000" dirty="0"/>
          </a:p>
          <a:p>
            <a:r>
              <a:rPr lang="ja-JP" altLang="en-US" sz="1000" dirty="0"/>
              <a:t>　　</a:t>
            </a:r>
            <a:r>
              <a:rPr lang="en-US" altLang="ja-JP" sz="1000" dirty="0"/>
              <a:t>1.</a:t>
            </a:r>
            <a:r>
              <a:rPr lang="ja-JP" altLang="en-US" sz="1000" dirty="0"/>
              <a:t>傷病名の記載がある</a:t>
            </a:r>
            <a:r>
              <a:rPr lang="ja-JP" altLang="en-US" sz="1000" b="1" u="sng" dirty="0"/>
              <a:t>「診療明細書」</a:t>
            </a:r>
            <a:endParaRPr lang="en-US" altLang="ja-JP" sz="1000" b="1" u="sng" dirty="0"/>
          </a:p>
          <a:p>
            <a:r>
              <a:rPr lang="ja-JP" altLang="en-US" sz="1000" dirty="0"/>
              <a:t>　　</a:t>
            </a:r>
            <a:r>
              <a:rPr lang="en-US" altLang="ja-JP" sz="1000" dirty="0"/>
              <a:t>2.</a:t>
            </a:r>
            <a:r>
              <a:rPr lang="ja-JP" altLang="en-US" sz="1000" dirty="0"/>
              <a:t>診療に要した費用を証明した</a:t>
            </a:r>
            <a:r>
              <a:rPr lang="ja-JP" altLang="en-US" sz="1000" b="1" u="sng" dirty="0"/>
              <a:t>「領収書（領収明細書）の原本」</a:t>
            </a:r>
            <a:endParaRPr lang="en-US" altLang="ja-JP" sz="1000" b="1" u="sng" dirty="0"/>
          </a:p>
          <a:p>
            <a:endParaRPr lang="en-US" sz="1000" dirty="0"/>
          </a:p>
          <a:p>
            <a:r>
              <a:rPr lang="ja-JP" altLang="en-US" sz="1000" dirty="0"/>
              <a:t>●国民健康保険など他の保険者の被保険者証を使用し、医療費の返還を行ったとき</a:t>
            </a:r>
            <a:endParaRPr lang="en-US" altLang="ja-JP" sz="1000" dirty="0"/>
          </a:p>
          <a:p>
            <a:r>
              <a:rPr lang="ja-JP" altLang="en-US" sz="1000" dirty="0"/>
              <a:t>　　</a:t>
            </a:r>
            <a:r>
              <a:rPr lang="en-US" altLang="ja-JP" sz="1000" dirty="0"/>
              <a:t>1.</a:t>
            </a:r>
            <a:r>
              <a:rPr lang="ja-JP" altLang="en-US" sz="1000" dirty="0"/>
              <a:t>医療費を返還した保険者から交付をうけた</a:t>
            </a:r>
            <a:r>
              <a:rPr lang="ja-JP" altLang="en-US" sz="1000" b="1" u="sng" dirty="0"/>
              <a:t>「診療報酬明細書」</a:t>
            </a:r>
            <a:endParaRPr lang="en-US" altLang="ja-JP" sz="1000" b="1" u="sng" dirty="0"/>
          </a:p>
          <a:p>
            <a:r>
              <a:rPr lang="ja-JP" altLang="en-US" sz="1000" dirty="0"/>
              <a:t>　　　　（封かんされているときは開封せず封筒ごと添付）</a:t>
            </a:r>
            <a:endParaRPr lang="en-US" altLang="ja-JP" sz="1000" dirty="0"/>
          </a:p>
          <a:p>
            <a:r>
              <a:rPr lang="ja-JP" altLang="en-US" sz="1000" dirty="0"/>
              <a:t>　　</a:t>
            </a:r>
            <a:r>
              <a:rPr lang="en-US" altLang="ja-JP" sz="1000" dirty="0"/>
              <a:t>2.</a:t>
            </a:r>
            <a:r>
              <a:rPr lang="ja-JP" altLang="en-US" sz="1000" dirty="0"/>
              <a:t>返還請求された金額を支払ったことを証明する</a:t>
            </a:r>
            <a:r>
              <a:rPr lang="ja-JP" altLang="en-US" sz="1000" b="1" u="sng" dirty="0"/>
              <a:t>「領収書の原本」</a:t>
            </a:r>
            <a:endParaRPr lang="en-US" altLang="ja-JP" sz="1000" b="1" u="sng" dirty="0"/>
          </a:p>
          <a:p>
            <a:endParaRPr lang="en-US" sz="1000" dirty="0"/>
          </a:p>
          <a:p>
            <a:r>
              <a:rPr lang="ja-JP" altLang="en-US" sz="1000" dirty="0"/>
              <a:t>●限度額適用・標準負担額減額認定証を提示しなかったことにより、食事療養標準負担額を減額されない金額で支払ったとき</a:t>
            </a:r>
            <a:endParaRPr lang="en-US" altLang="ja-JP" sz="1000" dirty="0"/>
          </a:p>
          <a:p>
            <a:r>
              <a:rPr lang="ja-JP" altLang="en-US" sz="1000" dirty="0"/>
              <a:t>　　</a:t>
            </a:r>
            <a:r>
              <a:rPr lang="en-US" altLang="ja-JP" sz="1000" dirty="0"/>
              <a:t>1.</a:t>
            </a:r>
            <a:r>
              <a:rPr lang="ja-JP" altLang="en-US" sz="1000" dirty="0"/>
              <a:t>食事療養について支払った費用を証明した</a:t>
            </a:r>
            <a:r>
              <a:rPr lang="ja-JP" altLang="en-US" sz="1000" b="1" u="sng" dirty="0"/>
              <a:t>「領収書の原本」</a:t>
            </a:r>
            <a:endParaRPr lang="en-US" altLang="ja-JP" sz="1000" b="1" u="sng" dirty="0"/>
          </a:p>
          <a:p>
            <a:r>
              <a:rPr lang="ja-JP" altLang="en-US" sz="1000" dirty="0"/>
              <a:t>　　</a:t>
            </a:r>
            <a:r>
              <a:rPr lang="en-US" altLang="ja-JP" sz="1000" dirty="0"/>
              <a:t>2.</a:t>
            </a:r>
            <a:r>
              <a:rPr lang="ja-JP" altLang="en-US" sz="1000" b="1" u="sng" dirty="0"/>
              <a:t>「限度額適用・標準負担額減額認定証の写し」</a:t>
            </a:r>
            <a:endParaRPr lang="en-US" altLang="ja-JP" sz="1000" b="1" u="sng" dirty="0"/>
          </a:p>
          <a:p>
            <a:r>
              <a:rPr lang="ja-JP" altLang="en-US" sz="1000" dirty="0"/>
              <a:t>　　　　（当組合に限度額適用・標準負担額減額認定証の申請をしていなければ、</a:t>
            </a:r>
            <a:endParaRPr lang="en-US" altLang="ja-JP" sz="1000" dirty="0"/>
          </a:p>
          <a:p>
            <a:r>
              <a:rPr lang="ja-JP" altLang="en-US" sz="1000" dirty="0"/>
              <a:t>　　　　　申請書に申請していない理由を記載し、当該期間が非課税である証明書を添付）</a:t>
            </a:r>
            <a:endParaRPr lang="en-US" altLang="ja-JP" sz="1000" dirty="0"/>
          </a:p>
          <a:p>
            <a:endParaRPr lang="en-US" altLang="ja-JP" sz="1000" dirty="0"/>
          </a:p>
          <a:p>
            <a:r>
              <a:rPr lang="ja-JP" altLang="en-US" sz="1000" dirty="0"/>
              <a:t>●生血液を輸血したとき</a:t>
            </a:r>
            <a:endParaRPr lang="en-US" altLang="ja-JP" sz="1000" dirty="0"/>
          </a:p>
          <a:p>
            <a:r>
              <a:rPr lang="ja-JP" altLang="en-US" sz="1000" dirty="0"/>
              <a:t>　　</a:t>
            </a:r>
            <a:r>
              <a:rPr lang="en-US" altLang="ja-JP" sz="1000" dirty="0"/>
              <a:t>1.</a:t>
            </a:r>
            <a:r>
              <a:rPr lang="ja-JP" altLang="en-US" sz="1000" dirty="0"/>
              <a:t>輸血回数が記載された</a:t>
            </a:r>
            <a:r>
              <a:rPr lang="ja-JP" altLang="en-US" sz="1000" b="1" u="sng" dirty="0"/>
              <a:t>「輸血証明書」</a:t>
            </a:r>
            <a:endParaRPr lang="en-US" altLang="ja-JP" sz="1000" b="1" u="sng" dirty="0"/>
          </a:p>
          <a:p>
            <a:r>
              <a:rPr lang="ja-JP" altLang="en-US" sz="1000" dirty="0"/>
              <a:t>　　</a:t>
            </a:r>
            <a:r>
              <a:rPr lang="en-US" altLang="ja-JP" sz="1000" dirty="0"/>
              <a:t>2.</a:t>
            </a:r>
            <a:r>
              <a:rPr lang="ja-JP" altLang="en-US" sz="1000" dirty="0"/>
              <a:t>血液にかかる費用額や移送にかかった費用額の内訳が記載されている</a:t>
            </a:r>
            <a:r>
              <a:rPr lang="ja-JP" altLang="en-US" sz="1000" b="1" u="sng" dirty="0"/>
              <a:t>「領収書の原本」</a:t>
            </a:r>
            <a:endParaRPr lang="en-US" altLang="ja-JP" sz="1000" b="1" u="sng" dirty="0"/>
          </a:p>
          <a:p>
            <a:endParaRPr lang="en-US" sz="1000" dirty="0"/>
          </a:p>
          <a:p>
            <a:r>
              <a:rPr lang="ja-JP" altLang="en-US" sz="1000" dirty="0"/>
              <a:t>●ケガ（負傷）による申請の場合・・・</a:t>
            </a:r>
            <a:r>
              <a:rPr lang="ja-JP" altLang="en-US" sz="1000" b="1" u="sng" dirty="0"/>
              <a:t>「負傷原因届」</a:t>
            </a:r>
            <a:endParaRPr lang="en-US" altLang="ja-JP" sz="1000" b="1" u="sng" dirty="0"/>
          </a:p>
          <a:p>
            <a:endParaRPr lang="en-US" sz="1000" dirty="0"/>
          </a:p>
          <a:p>
            <a:r>
              <a:rPr lang="ja-JP" altLang="en-US" sz="1000" dirty="0"/>
              <a:t>●第三者による傷病の場合・・・</a:t>
            </a:r>
            <a:r>
              <a:rPr lang="ja-JP" altLang="en-US" sz="1000" b="1" u="sng" dirty="0"/>
              <a:t>「第三者行為による傷病届」</a:t>
            </a:r>
            <a:endParaRPr lang="en-US" altLang="ja-JP" sz="1000" b="1" u="sng" dirty="0"/>
          </a:p>
          <a:p>
            <a:endParaRPr lang="en-US" sz="1000" dirty="0"/>
          </a:p>
          <a:p>
            <a:r>
              <a:rPr lang="ja-JP" altLang="en-US" sz="1000" dirty="0"/>
              <a:t>●被保険者が亡くなられ、相続人の方が請求する場合・・・被保険者との続柄がわかる</a:t>
            </a:r>
            <a:r>
              <a:rPr lang="ja-JP" altLang="en-US" sz="1000" b="1" u="sng" dirty="0"/>
              <a:t>「戸籍謄本」</a:t>
            </a:r>
            <a:r>
              <a:rPr lang="ja-JP" altLang="en-US" sz="1000" dirty="0"/>
              <a:t>等</a:t>
            </a:r>
            <a:endParaRPr lang="en-US" sz="1000" dirty="0"/>
          </a:p>
        </p:txBody>
      </p:sp>
    </p:spTree>
    <p:extLst>
      <p:ext uri="{BB962C8B-B14F-4D97-AF65-F5344CB8AC3E}">
        <p14:creationId xmlns:p14="http://schemas.microsoft.com/office/powerpoint/2010/main" val="215180758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221915"/>
        </a:solidFill>
      </a:spPr>
      <a:bodyPr wrap="square" lIns="0" tIns="0" rIns="0" bIns="0" rtlCol="0"/>
      <a:lstStyle>
        <a:defPPr>
          <a:defRPr sz="1200" dirty="0" smtClean="0">
            <a:solidFill>
              <a:schemeClr val="bg1"/>
            </a:solidFill>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3380</TotalTime>
  <Words>1953</Words>
  <Application>Microsoft Office PowerPoint</Application>
  <PresentationFormat>ユーザー設定</PresentationFormat>
  <Paragraphs>397</Paragraphs>
  <Slides>5</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vt:i4>
      </vt:variant>
    </vt:vector>
  </HeadingPairs>
  <TitlesOfParts>
    <vt:vector size="12" baseType="lpstr">
      <vt:lpstr>Arial Unicode MS</vt:lpstr>
      <vt:lpstr>HGP創英角ﾎﾟｯﾌﾟ体</vt:lpstr>
      <vt:lpstr>Meiryo UI</vt:lpstr>
      <vt:lpstr>ＭＳ 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健康保険組合連合会</dc:creator>
  <cp:lastModifiedBy>202003NOTEPC</cp:lastModifiedBy>
  <cp:revision>276</cp:revision>
  <cp:lastPrinted>2021-03-18T00:55:40Z</cp:lastPrinted>
  <dcterms:created xsi:type="dcterms:W3CDTF">2016-07-06T07:28:27Z</dcterms:created>
  <dcterms:modified xsi:type="dcterms:W3CDTF">2021-03-18T00:58:30Z</dcterms:modified>
</cp:coreProperties>
</file>